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60" r:id="rId6"/>
    <p:sldId id="270" r:id="rId7"/>
    <p:sldId id="304" r:id="rId8"/>
    <p:sldId id="259" r:id="rId9"/>
    <p:sldId id="258" r:id="rId10"/>
    <p:sldId id="315" r:id="rId11"/>
    <p:sldId id="273" r:id="rId12"/>
    <p:sldId id="318" r:id="rId13"/>
    <p:sldId id="317" r:id="rId14"/>
    <p:sldId id="287" r:id="rId15"/>
    <p:sldId id="322" r:id="rId16"/>
    <p:sldId id="302" r:id="rId17"/>
    <p:sldId id="319" r:id="rId18"/>
    <p:sldId id="337" r:id="rId19"/>
    <p:sldId id="336" r:id="rId20"/>
    <p:sldId id="310" r:id="rId21"/>
    <p:sldId id="335" r:id="rId22"/>
    <p:sldId id="267" r:id="rId23"/>
    <p:sldId id="316"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Thompson-McCormick" initials="JT" lastIdx="1" clrIdx="0">
    <p:extLst>
      <p:ext uri="{19B8F6BF-5375-455C-9EA6-DF929625EA0E}">
        <p15:presenceInfo xmlns:p15="http://schemas.microsoft.com/office/powerpoint/2012/main" userId="S::Jonas.Thompson-McCormick@bracknell-forest.gov.uk::c8e1bd3d-3d51-46cd-92e4-d71638302b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C8A24-E478-43CA-B16C-EE379AAA5A85}" v="1" dt="2022-10-25T09:54:40.616"/>
    <p1510:client id="{6959B7CC-9278-4107-97C6-662B257C347E}" v="4" dt="2022-10-24T16:04:56.567"/>
    <p1510:client id="{F2C7F8F6-6747-44A6-9432-28307A614549}" v="16" dt="2022-10-25T09:08:1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2095" autoAdjust="0"/>
  </p:normalViewPr>
  <p:slideViewPr>
    <p:cSldViewPr>
      <p:cViewPr varScale="1">
        <p:scale>
          <a:sx n="93" d="100"/>
          <a:sy n="93" d="100"/>
        </p:scale>
        <p:origin x="39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aimo" userId="cbc7cf11-0404-4172-8f68-885009551934" providerId="ADAL" clId="{591D6608-3EEE-4BB3-B688-7834012FA29E}"/>
    <pc:docChg chg="modSld">
      <pc:chgData name="Mary Maimo" userId="cbc7cf11-0404-4172-8f68-885009551934" providerId="ADAL" clId="{591D6608-3EEE-4BB3-B688-7834012FA29E}" dt="2022-10-25T11:38:37.817" v="9" actId="20577"/>
      <pc:docMkLst>
        <pc:docMk/>
      </pc:docMkLst>
      <pc:sldChg chg="modSp mod">
        <pc:chgData name="Mary Maimo" userId="cbc7cf11-0404-4172-8f68-885009551934" providerId="ADAL" clId="{591D6608-3EEE-4BB3-B688-7834012FA29E}" dt="2022-10-25T11:38:37.817" v="9" actId="20577"/>
        <pc:sldMkLst>
          <pc:docMk/>
          <pc:sldMk cId="1081090109" sldId="316"/>
        </pc:sldMkLst>
        <pc:graphicFrameChg chg="modGraphic">
          <ac:chgData name="Mary Maimo" userId="cbc7cf11-0404-4172-8f68-885009551934" providerId="ADAL" clId="{591D6608-3EEE-4BB3-B688-7834012FA29E}" dt="2022-10-25T11:38:37.817" v="9" actId="20577"/>
          <ac:graphicFrameMkLst>
            <pc:docMk/>
            <pc:sldMk cId="1081090109" sldId="316"/>
            <ac:graphicFrameMk id="4" creationId="{AC02D258-671F-9218-7E39-03445EAEAF44}"/>
          </ac:graphicFrameMkLst>
        </pc:graphicFrameChg>
      </pc:sldChg>
    </pc:docChg>
  </pc:docChgLst>
  <pc:docChgLst>
    <pc:chgData name="Mary Maimo" userId="cbc7cf11-0404-4172-8f68-885009551934" providerId="ADAL" clId="{182C8A24-E478-43CA-B16C-EE379AAA5A85}"/>
    <pc:docChg chg="custSel modSld">
      <pc:chgData name="Mary Maimo" userId="cbc7cf11-0404-4172-8f68-885009551934" providerId="ADAL" clId="{182C8A24-E478-43CA-B16C-EE379AAA5A85}" dt="2022-10-25T09:55:44.248" v="174" actId="20577"/>
      <pc:docMkLst>
        <pc:docMk/>
      </pc:docMkLst>
      <pc:sldChg chg="modSp mod">
        <pc:chgData name="Mary Maimo" userId="cbc7cf11-0404-4172-8f68-885009551934" providerId="ADAL" clId="{182C8A24-E478-43CA-B16C-EE379AAA5A85}" dt="2022-10-25T09:55:44.248" v="174" actId="20577"/>
        <pc:sldMkLst>
          <pc:docMk/>
          <pc:sldMk cId="2219088622" sldId="319"/>
        </pc:sldMkLst>
        <pc:spChg chg="mod">
          <ac:chgData name="Mary Maimo" userId="cbc7cf11-0404-4172-8f68-885009551934" providerId="ADAL" clId="{182C8A24-E478-43CA-B16C-EE379AAA5A85}" dt="2022-10-25T09:55:44.248" v="174" actId="20577"/>
          <ac:spMkLst>
            <pc:docMk/>
            <pc:sldMk cId="2219088622" sldId="319"/>
            <ac:spMk id="3" creationId="{DFB8E168-225D-478C-84EA-C2F1E4DC7B14}"/>
          </ac:spMkLst>
        </pc:spChg>
      </pc:sldChg>
    </pc:docChg>
  </pc:docChgLst>
  <pc:docChgLst>
    <pc:chgData name="Mary Maimo" userId="cbc7cf11-0404-4172-8f68-885009551934" providerId="ADAL" clId="{6959B7CC-9278-4107-97C6-662B257C347E}"/>
    <pc:docChg chg="undo custSel delSld modSld">
      <pc:chgData name="Mary Maimo" userId="cbc7cf11-0404-4172-8f68-885009551934" providerId="ADAL" clId="{6959B7CC-9278-4107-97C6-662B257C347E}" dt="2022-10-24T16:18:44.384" v="246" actId="6549"/>
      <pc:docMkLst>
        <pc:docMk/>
      </pc:docMkLst>
      <pc:sldChg chg="modSp mod">
        <pc:chgData name="Mary Maimo" userId="cbc7cf11-0404-4172-8f68-885009551934" providerId="ADAL" clId="{6959B7CC-9278-4107-97C6-662B257C347E}" dt="2022-10-24T16:05:36.532" v="233" actId="14100"/>
        <pc:sldMkLst>
          <pc:docMk/>
          <pc:sldMk cId="4226796058" sldId="256"/>
        </pc:sldMkLst>
        <pc:spChg chg="mod">
          <ac:chgData name="Mary Maimo" userId="cbc7cf11-0404-4172-8f68-885009551934" providerId="ADAL" clId="{6959B7CC-9278-4107-97C6-662B257C347E}" dt="2022-10-24T16:05:16.020" v="231" actId="1076"/>
          <ac:spMkLst>
            <pc:docMk/>
            <pc:sldMk cId="4226796058" sldId="256"/>
            <ac:spMk id="2" creationId="{00000000-0000-0000-0000-000000000000}"/>
          </ac:spMkLst>
        </pc:spChg>
        <pc:picChg chg="mod">
          <ac:chgData name="Mary Maimo" userId="cbc7cf11-0404-4172-8f68-885009551934" providerId="ADAL" clId="{6959B7CC-9278-4107-97C6-662B257C347E}" dt="2022-10-24T16:05:36.532" v="233" actId="14100"/>
          <ac:picMkLst>
            <pc:docMk/>
            <pc:sldMk cId="4226796058" sldId="256"/>
            <ac:picMk id="5" creationId="{B1BAE872-CEF8-44A7-9D79-25EA22C4A656}"/>
          </ac:picMkLst>
        </pc:picChg>
      </pc:sldChg>
      <pc:sldChg chg="del">
        <pc:chgData name="Mary Maimo" userId="cbc7cf11-0404-4172-8f68-885009551934" providerId="ADAL" clId="{6959B7CC-9278-4107-97C6-662B257C347E}" dt="2022-10-24T15:56:28.615" v="1" actId="47"/>
        <pc:sldMkLst>
          <pc:docMk/>
          <pc:sldMk cId="3580208142" sldId="257"/>
        </pc:sldMkLst>
      </pc:sldChg>
      <pc:sldChg chg="del">
        <pc:chgData name="Mary Maimo" userId="cbc7cf11-0404-4172-8f68-885009551934" providerId="ADAL" clId="{6959B7CC-9278-4107-97C6-662B257C347E}" dt="2022-10-24T15:56:29.169" v="2" actId="47"/>
        <pc:sldMkLst>
          <pc:docMk/>
          <pc:sldMk cId="1404289861" sldId="258"/>
        </pc:sldMkLst>
      </pc:sldChg>
      <pc:sldChg chg="del">
        <pc:chgData name="Mary Maimo" userId="cbc7cf11-0404-4172-8f68-885009551934" providerId="ADAL" clId="{6959B7CC-9278-4107-97C6-662B257C347E}" dt="2022-10-24T15:56:29.590" v="3" actId="47"/>
        <pc:sldMkLst>
          <pc:docMk/>
          <pc:sldMk cId="2766011673" sldId="259"/>
        </pc:sldMkLst>
      </pc:sldChg>
      <pc:sldChg chg="del">
        <pc:chgData name="Mary Maimo" userId="cbc7cf11-0404-4172-8f68-885009551934" providerId="ADAL" clId="{6959B7CC-9278-4107-97C6-662B257C347E}" dt="2022-10-24T15:56:34.196" v="6" actId="47"/>
        <pc:sldMkLst>
          <pc:docMk/>
          <pc:sldMk cId="2519202637" sldId="261"/>
        </pc:sldMkLst>
      </pc:sldChg>
      <pc:sldChg chg="del">
        <pc:chgData name="Mary Maimo" userId="cbc7cf11-0404-4172-8f68-885009551934" providerId="ADAL" clId="{6959B7CC-9278-4107-97C6-662B257C347E}" dt="2022-10-24T15:56:30.202" v="4" actId="47"/>
        <pc:sldMkLst>
          <pc:docMk/>
          <pc:sldMk cId="3699538071" sldId="263"/>
        </pc:sldMkLst>
      </pc:sldChg>
      <pc:sldChg chg="del">
        <pc:chgData name="Mary Maimo" userId="cbc7cf11-0404-4172-8f68-885009551934" providerId="ADAL" clId="{6959B7CC-9278-4107-97C6-662B257C347E}" dt="2022-10-24T15:56:39.706" v="10" actId="47"/>
        <pc:sldMkLst>
          <pc:docMk/>
          <pc:sldMk cId="3679485441" sldId="265"/>
        </pc:sldMkLst>
      </pc:sldChg>
      <pc:sldChg chg="del">
        <pc:chgData name="Mary Maimo" userId="cbc7cf11-0404-4172-8f68-885009551934" providerId="ADAL" clId="{6959B7CC-9278-4107-97C6-662B257C347E}" dt="2022-10-24T15:56:40.655" v="11" actId="47"/>
        <pc:sldMkLst>
          <pc:docMk/>
          <pc:sldMk cId="109322623" sldId="266"/>
        </pc:sldMkLst>
      </pc:sldChg>
      <pc:sldChg chg="modSp mod">
        <pc:chgData name="Mary Maimo" userId="cbc7cf11-0404-4172-8f68-885009551934" providerId="ADAL" clId="{6959B7CC-9278-4107-97C6-662B257C347E}" dt="2022-10-24T16:18:44.384" v="246" actId="6549"/>
        <pc:sldMkLst>
          <pc:docMk/>
          <pc:sldMk cId="1886122204" sldId="267"/>
        </pc:sldMkLst>
        <pc:graphicFrameChg chg="modGraphic">
          <ac:chgData name="Mary Maimo" userId="cbc7cf11-0404-4172-8f68-885009551934" providerId="ADAL" clId="{6959B7CC-9278-4107-97C6-662B257C347E}" dt="2022-10-24T16:18:44.384" v="246" actId="6549"/>
          <ac:graphicFrameMkLst>
            <pc:docMk/>
            <pc:sldMk cId="1886122204" sldId="267"/>
            <ac:graphicFrameMk id="6" creationId="{4F8E8DBE-9896-45E4-AC76-A1C7A409E762}"/>
          </ac:graphicFrameMkLst>
        </pc:graphicFrameChg>
      </pc:sldChg>
      <pc:sldChg chg="del">
        <pc:chgData name="Mary Maimo" userId="cbc7cf11-0404-4172-8f68-885009551934" providerId="ADAL" clId="{6959B7CC-9278-4107-97C6-662B257C347E}" dt="2022-10-24T15:56:42.238" v="12" actId="47"/>
        <pc:sldMkLst>
          <pc:docMk/>
          <pc:sldMk cId="3538684363" sldId="269"/>
        </pc:sldMkLst>
      </pc:sldChg>
      <pc:sldChg chg="del">
        <pc:chgData name="Mary Maimo" userId="cbc7cf11-0404-4172-8f68-885009551934" providerId="ADAL" clId="{6959B7CC-9278-4107-97C6-662B257C347E}" dt="2022-10-24T15:56:26.949" v="0" actId="47"/>
        <pc:sldMkLst>
          <pc:docMk/>
          <pc:sldMk cId="953451196" sldId="309"/>
        </pc:sldMkLst>
      </pc:sldChg>
      <pc:sldChg chg="del">
        <pc:chgData name="Mary Maimo" userId="cbc7cf11-0404-4172-8f68-885009551934" providerId="ADAL" clId="{6959B7CC-9278-4107-97C6-662B257C347E}" dt="2022-10-24T15:56:51.133" v="13" actId="47"/>
        <pc:sldMkLst>
          <pc:docMk/>
          <pc:sldMk cId="1789061924" sldId="310"/>
        </pc:sldMkLst>
      </pc:sldChg>
      <pc:sldChg chg="del">
        <pc:chgData name="Mary Maimo" userId="cbc7cf11-0404-4172-8f68-885009551934" providerId="ADAL" clId="{6959B7CC-9278-4107-97C6-662B257C347E}" dt="2022-10-24T15:56:36.032" v="9" actId="47"/>
        <pc:sldMkLst>
          <pc:docMk/>
          <pc:sldMk cId="3703919353" sldId="311"/>
        </pc:sldMkLst>
      </pc:sldChg>
      <pc:sldChg chg="del">
        <pc:chgData name="Mary Maimo" userId="cbc7cf11-0404-4172-8f68-885009551934" providerId="ADAL" clId="{6959B7CC-9278-4107-97C6-662B257C347E}" dt="2022-10-24T15:56:34.782" v="7" actId="47"/>
        <pc:sldMkLst>
          <pc:docMk/>
          <pc:sldMk cId="4039119740" sldId="312"/>
        </pc:sldMkLst>
      </pc:sldChg>
      <pc:sldChg chg="del">
        <pc:chgData name="Mary Maimo" userId="cbc7cf11-0404-4172-8f68-885009551934" providerId="ADAL" clId="{6959B7CC-9278-4107-97C6-662B257C347E}" dt="2022-10-24T15:56:35.384" v="8" actId="47"/>
        <pc:sldMkLst>
          <pc:docMk/>
          <pc:sldMk cId="1613048544" sldId="313"/>
        </pc:sldMkLst>
      </pc:sldChg>
      <pc:sldChg chg="del">
        <pc:chgData name="Mary Maimo" userId="cbc7cf11-0404-4172-8f68-885009551934" providerId="ADAL" clId="{6959B7CC-9278-4107-97C6-662B257C347E}" dt="2022-10-24T15:56:33.141" v="5" actId="47"/>
        <pc:sldMkLst>
          <pc:docMk/>
          <pc:sldMk cId="1175217219" sldId="314"/>
        </pc:sldMkLst>
      </pc:sldChg>
      <pc:sldChg chg="modSp mod">
        <pc:chgData name="Mary Maimo" userId="cbc7cf11-0404-4172-8f68-885009551934" providerId="ADAL" clId="{6959B7CC-9278-4107-97C6-662B257C347E}" dt="2022-10-24T16:02:46.125" v="230" actId="20577"/>
        <pc:sldMkLst>
          <pc:docMk/>
          <pc:sldMk cId="1081090109" sldId="316"/>
        </pc:sldMkLst>
        <pc:spChg chg="mod">
          <ac:chgData name="Mary Maimo" userId="cbc7cf11-0404-4172-8f68-885009551934" providerId="ADAL" clId="{6959B7CC-9278-4107-97C6-662B257C347E}" dt="2022-10-24T16:02:22.230" v="226" actId="113"/>
          <ac:spMkLst>
            <pc:docMk/>
            <pc:sldMk cId="1081090109" sldId="316"/>
            <ac:spMk id="2" creationId="{11EE58D0-AF8F-4BBB-8E82-87D3DFECFD21}"/>
          </ac:spMkLst>
        </pc:spChg>
        <pc:spChg chg="mod">
          <ac:chgData name="Mary Maimo" userId="cbc7cf11-0404-4172-8f68-885009551934" providerId="ADAL" clId="{6959B7CC-9278-4107-97C6-662B257C347E}" dt="2022-10-24T16:02:46.125" v="230" actId="20577"/>
          <ac:spMkLst>
            <pc:docMk/>
            <pc:sldMk cId="1081090109" sldId="316"/>
            <ac:spMk id="3" creationId="{EB5F835F-C383-83C7-EF4E-95C6F4011808}"/>
          </ac:spMkLst>
        </pc:spChg>
        <pc:graphicFrameChg chg="mod modGraphic">
          <ac:chgData name="Mary Maimo" userId="cbc7cf11-0404-4172-8f68-885009551934" providerId="ADAL" clId="{6959B7CC-9278-4107-97C6-662B257C347E}" dt="2022-10-24T16:02:35.560" v="228" actId="20577"/>
          <ac:graphicFrameMkLst>
            <pc:docMk/>
            <pc:sldMk cId="1081090109" sldId="316"/>
            <ac:graphicFrameMk id="4" creationId="{AC02D258-671F-9218-7E39-03445EAEAF44}"/>
          </ac:graphicFrameMkLst>
        </pc:graphicFrameChg>
      </pc:sldChg>
    </pc:docChg>
  </pc:docChgLst>
  <pc:docChgLst>
    <pc:chgData name="Mary Maimo" userId="cbc7cf11-0404-4172-8f68-885009551934" providerId="ADAL" clId="{F2C7F8F6-6747-44A6-9432-28307A614549}"/>
    <pc:docChg chg="custSel addSld delSld modSld">
      <pc:chgData name="Mary Maimo" userId="cbc7cf11-0404-4172-8f68-885009551934" providerId="ADAL" clId="{F2C7F8F6-6747-44A6-9432-28307A614549}" dt="2022-10-25T09:17:36.125" v="1676" actId="13926"/>
      <pc:docMkLst>
        <pc:docMk/>
      </pc:docMkLst>
      <pc:sldChg chg="add">
        <pc:chgData name="Mary Maimo" userId="cbc7cf11-0404-4172-8f68-885009551934" providerId="ADAL" clId="{F2C7F8F6-6747-44A6-9432-28307A614549}" dt="2022-10-25T07:53:17.309" v="261"/>
        <pc:sldMkLst>
          <pc:docMk/>
          <pc:sldMk cId="3292174678" sldId="258"/>
        </pc:sldMkLst>
      </pc:sldChg>
      <pc:sldChg chg="modSp add mod">
        <pc:chgData name="Mary Maimo" userId="cbc7cf11-0404-4172-8f68-885009551934" providerId="ADAL" clId="{F2C7F8F6-6747-44A6-9432-28307A614549}" dt="2022-10-25T07:43:01.785" v="30" actId="113"/>
        <pc:sldMkLst>
          <pc:docMk/>
          <pc:sldMk cId="6363669" sldId="259"/>
        </pc:sldMkLst>
        <pc:spChg chg="mod">
          <ac:chgData name="Mary Maimo" userId="cbc7cf11-0404-4172-8f68-885009551934" providerId="ADAL" clId="{F2C7F8F6-6747-44A6-9432-28307A614549}" dt="2022-10-25T07:43:01.785" v="30" actId="113"/>
          <ac:spMkLst>
            <pc:docMk/>
            <pc:sldMk cId="6363669" sldId="259"/>
            <ac:spMk id="2" creationId="{7F0FF2CF-DA0B-48E3-9059-42C465074ED8}"/>
          </ac:spMkLst>
        </pc:spChg>
      </pc:sldChg>
      <pc:sldChg chg="modSp mod">
        <pc:chgData name="Mary Maimo" userId="cbc7cf11-0404-4172-8f68-885009551934" providerId="ADAL" clId="{F2C7F8F6-6747-44A6-9432-28307A614549}" dt="2022-10-25T09:09:34.129" v="1508" actId="20577"/>
        <pc:sldMkLst>
          <pc:docMk/>
          <pc:sldMk cId="3585119352" sldId="260"/>
        </pc:sldMkLst>
        <pc:spChg chg="mod">
          <ac:chgData name="Mary Maimo" userId="cbc7cf11-0404-4172-8f68-885009551934" providerId="ADAL" clId="{F2C7F8F6-6747-44A6-9432-28307A614549}" dt="2022-10-25T09:09:34.129" v="1508" actId="20577"/>
          <ac:spMkLst>
            <pc:docMk/>
            <pc:sldMk cId="3585119352" sldId="260"/>
            <ac:spMk id="3" creationId="{74E3FB93-D923-49DF-AA01-3A999DA9ECB5}"/>
          </ac:spMkLst>
        </pc:spChg>
      </pc:sldChg>
      <pc:sldChg chg="modSp mod modNotesTx">
        <pc:chgData name="Mary Maimo" userId="cbc7cf11-0404-4172-8f68-885009551934" providerId="ADAL" clId="{F2C7F8F6-6747-44A6-9432-28307A614549}" dt="2022-10-25T09:17:36.125" v="1676" actId="13926"/>
        <pc:sldMkLst>
          <pc:docMk/>
          <pc:sldMk cId="1886122204" sldId="267"/>
        </pc:sldMkLst>
        <pc:spChg chg="mod">
          <ac:chgData name="Mary Maimo" userId="cbc7cf11-0404-4172-8f68-885009551934" providerId="ADAL" clId="{F2C7F8F6-6747-44A6-9432-28307A614549}" dt="2022-10-25T09:16:45.789" v="1624" actId="20577"/>
          <ac:spMkLst>
            <pc:docMk/>
            <pc:sldMk cId="1886122204" sldId="267"/>
            <ac:spMk id="2" creationId="{25A961AF-E153-46AF-BE24-F006103C5ABE}"/>
          </ac:spMkLst>
        </pc:spChg>
      </pc:sldChg>
      <pc:sldChg chg="modSp mod">
        <pc:chgData name="Mary Maimo" userId="cbc7cf11-0404-4172-8f68-885009551934" providerId="ADAL" clId="{F2C7F8F6-6747-44A6-9432-28307A614549}" dt="2022-10-25T07:44:23.890" v="119" actId="14100"/>
        <pc:sldMkLst>
          <pc:docMk/>
          <pc:sldMk cId="2749773590" sldId="270"/>
        </pc:sldMkLst>
        <pc:spChg chg="mod">
          <ac:chgData name="Mary Maimo" userId="cbc7cf11-0404-4172-8f68-885009551934" providerId="ADAL" clId="{F2C7F8F6-6747-44A6-9432-28307A614549}" dt="2022-10-25T07:44:23.890" v="119" actId="14100"/>
          <ac:spMkLst>
            <pc:docMk/>
            <pc:sldMk cId="2749773590" sldId="270"/>
            <ac:spMk id="3" creationId="{3CF899F6-03DC-4F34-B370-BFB0F12601AA}"/>
          </ac:spMkLst>
        </pc:spChg>
      </pc:sldChg>
      <pc:sldChg chg="addSp delSp modSp mod">
        <pc:chgData name="Mary Maimo" userId="cbc7cf11-0404-4172-8f68-885009551934" providerId="ADAL" clId="{F2C7F8F6-6747-44A6-9432-28307A614549}" dt="2022-10-25T09:14:38.181" v="1610" actId="20577"/>
        <pc:sldMkLst>
          <pc:docMk/>
          <pc:sldMk cId="4086505440" sldId="273"/>
        </pc:sldMkLst>
        <pc:spChg chg="mod">
          <ac:chgData name="Mary Maimo" userId="cbc7cf11-0404-4172-8f68-885009551934" providerId="ADAL" clId="{F2C7F8F6-6747-44A6-9432-28307A614549}" dt="2022-10-25T09:14:38.181" v="1610" actId="20577"/>
          <ac:spMkLst>
            <pc:docMk/>
            <pc:sldMk cId="4086505440" sldId="273"/>
            <ac:spMk id="3" creationId="{C8EA011D-367D-49AC-B4BF-6F795B9E8248}"/>
          </ac:spMkLst>
        </pc:spChg>
        <pc:picChg chg="add mod">
          <ac:chgData name="Mary Maimo" userId="cbc7cf11-0404-4172-8f68-885009551934" providerId="ADAL" clId="{F2C7F8F6-6747-44A6-9432-28307A614549}" dt="2022-10-25T07:48:38.702" v="139" actId="14100"/>
          <ac:picMkLst>
            <pc:docMk/>
            <pc:sldMk cId="4086505440" sldId="273"/>
            <ac:picMk id="6" creationId="{29DC7D13-CE8B-4268-84C5-C5372DD02D26}"/>
          </ac:picMkLst>
        </pc:picChg>
        <pc:picChg chg="del mod">
          <ac:chgData name="Mary Maimo" userId="cbc7cf11-0404-4172-8f68-885009551934" providerId="ADAL" clId="{F2C7F8F6-6747-44A6-9432-28307A614549}" dt="2022-10-25T07:46:43.261" v="124" actId="478"/>
          <ac:picMkLst>
            <pc:docMk/>
            <pc:sldMk cId="4086505440" sldId="273"/>
            <ac:picMk id="8" creationId="{F74E9733-60A2-4AD2-AE51-531DE8CC3692}"/>
          </ac:picMkLst>
        </pc:picChg>
      </pc:sldChg>
      <pc:sldChg chg="add">
        <pc:chgData name="Mary Maimo" userId="cbc7cf11-0404-4172-8f68-885009551934" providerId="ADAL" clId="{F2C7F8F6-6747-44A6-9432-28307A614549}" dt="2022-10-25T08:24:13.161" v="269"/>
        <pc:sldMkLst>
          <pc:docMk/>
          <pc:sldMk cId="275156386" sldId="302"/>
        </pc:sldMkLst>
      </pc:sldChg>
      <pc:sldChg chg="modSp add mod">
        <pc:chgData name="Mary Maimo" userId="cbc7cf11-0404-4172-8f68-885009551934" providerId="ADAL" clId="{F2C7F8F6-6747-44A6-9432-28307A614549}" dt="2022-10-25T08:59:10.574" v="879" actId="2711"/>
        <pc:sldMkLst>
          <pc:docMk/>
          <pc:sldMk cId="2668794895" sldId="310"/>
        </pc:sldMkLst>
        <pc:spChg chg="mod">
          <ac:chgData name="Mary Maimo" userId="cbc7cf11-0404-4172-8f68-885009551934" providerId="ADAL" clId="{F2C7F8F6-6747-44A6-9432-28307A614549}" dt="2022-10-25T08:59:04.799" v="878" actId="2711"/>
          <ac:spMkLst>
            <pc:docMk/>
            <pc:sldMk cId="2668794895" sldId="310"/>
            <ac:spMk id="2" creationId="{12ABCFF1-868E-45D2-8418-013265A32590}"/>
          </ac:spMkLst>
        </pc:spChg>
        <pc:spChg chg="mod">
          <ac:chgData name="Mary Maimo" userId="cbc7cf11-0404-4172-8f68-885009551934" providerId="ADAL" clId="{F2C7F8F6-6747-44A6-9432-28307A614549}" dt="2022-10-25T08:59:10.574" v="879" actId="2711"/>
          <ac:spMkLst>
            <pc:docMk/>
            <pc:sldMk cId="2668794895" sldId="310"/>
            <ac:spMk id="3" creationId="{F0F0EBA9-EC2D-40EA-BE0E-F12B106676AA}"/>
          </ac:spMkLst>
        </pc:spChg>
      </pc:sldChg>
      <pc:sldChg chg="modSp mod">
        <pc:chgData name="Mary Maimo" userId="cbc7cf11-0404-4172-8f68-885009551934" providerId="ADAL" clId="{F2C7F8F6-6747-44A6-9432-28307A614549}" dt="2022-10-25T09:13:05.323" v="1606" actId="6549"/>
        <pc:sldMkLst>
          <pc:docMk/>
          <pc:sldMk cId="1081090109" sldId="316"/>
        </pc:sldMkLst>
        <pc:graphicFrameChg chg="modGraphic">
          <ac:chgData name="Mary Maimo" userId="cbc7cf11-0404-4172-8f68-885009551934" providerId="ADAL" clId="{F2C7F8F6-6747-44A6-9432-28307A614549}" dt="2022-10-25T09:13:05.323" v="1606" actId="6549"/>
          <ac:graphicFrameMkLst>
            <pc:docMk/>
            <pc:sldMk cId="1081090109" sldId="316"/>
            <ac:graphicFrameMk id="4" creationId="{AC02D258-671F-9218-7E39-03445EAEAF44}"/>
          </ac:graphicFrameMkLst>
        </pc:graphicFrameChg>
      </pc:sldChg>
      <pc:sldChg chg="modSp mod">
        <pc:chgData name="Mary Maimo" userId="cbc7cf11-0404-4172-8f68-885009551934" providerId="ADAL" clId="{F2C7F8F6-6747-44A6-9432-28307A614549}" dt="2022-10-25T09:15:48.919" v="1620" actId="20577"/>
        <pc:sldMkLst>
          <pc:docMk/>
          <pc:sldMk cId="1192279304" sldId="317"/>
        </pc:sldMkLst>
        <pc:spChg chg="mod">
          <ac:chgData name="Mary Maimo" userId="cbc7cf11-0404-4172-8f68-885009551934" providerId="ADAL" clId="{F2C7F8F6-6747-44A6-9432-28307A614549}" dt="2022-10-25T09:15:48.919" v="1620" actId="20577"/>
          <ac:spMkLst>
            <pc:docMk/>
            <pc:sldMk cId="1192279304" sldId="317"/>
            <ac:spMk id="3" creationId="{2B005680-180A-4785-AE09-AFD2066BA1CB}"/>
          </ac:spMkLst>
        </pc:spChg>
      </pc:sldChg>
      <pc:sldChg chg="modSp mod">
        <pc:chgData name="Mary Maimo" userId="cbc7cf11-0404-4172-8f68-885009551934" providerId="ADAL" clId="{F2C7F8F6-6747-44A6-9432-28307A614549}" dt="2022-10-25T08:35:48.960" v="448" actId="20577"/>
        <pc:sldMkLst>
          <pc:docMk/>
          <pc:sldMk cId="2219088622" sldId="319"/>
        </pc:sldMkLst>
        <pc:spChg chg="mod">
          <ac:chgData name="Mary Maimo" userId="cbc7cf11-0404-4172-8f68-885009551934" providerId="ADAL" clId="{F2C7F8F6-6747-44A6-9432-28307A614549}" dt="2022-10-25T08:35:48.960" v="448" actId="20577"/>
          <ac:spMkLst>
            <pc:docMk/>
            <pc:sldMk cId="2219088622" sldId="319"/>
            <ac:spMk id="3" creationId="{DFB8E168-225D-478C-84EA-C2F1E4DC7B14}"/>
          </ac:spMkLst>
        </pc:spChg>
      </pc:sldChg>
      <pc:sldChg chg="add">
        <pc:chgData name="Mary Maimo" userId="cbc7cf11-0404-4172-8f68-885009551934" providerId="ADAL" clId="{F2C7F8F6-6747-44A6-9432-28307A614549}" dt="2022-10-25T09:08:18.087" v="1396"/>
        <pc:sldMkLst>
          <pc:docMk/>
          <pc:sldMk cId="1096675647" sldId="322"/>
        </pc:sldMkLst>
      </pc:sldChg>
      <pc:sldChg chg="del">
        <pc:chgData name="Mary Maimo" userId="cbc7cf11-0404-4172-8f68-885009551934" providerId="ADAL" clId="{F2C7F8F6-6747-44A6-9432-28307A614549}" dt="2022-10-25T08:25:17.995" v="272" actId="2696"/>
        <pc:sldMkLst>
          <pc:docMk/>
          <pc:sldMk cId="1725227606" sldId="322"/>
        </pc:sldMkLst>
      </pc:sldChg>
      <pc:sldChg chg="add del">
        <pc:chgData name="Mary Maimo" userId="cbc7cf11-0404-4172-8f68-885009551934" providerId="ADAL" clId="{F2C7F8F6-6747-44A6-9432-28307A614549}" dt="2022-10-25T09:08:11.859" v="1395" actId="2696"/>
        <pc:sldMkLst>
          <pc:docMk/>
          <pc:sldMk cId="2265785305" sldId="322"/>
        </pc:sldMkLst>
      </pc:sldChg>
      <pc:sldChg chg="addSp delSp modSp new del mod">
        <pc:chgData name="Mary Maimo" userId="cbc7cf11-0404-4172-8f68-885009551934" providerId="ADAL" clId="{F2C7F8F6-6747-44A6-9432-28307A614549}" dt="2022-10-25T08:58:38.522" v="876" actId="2696"/>
        <pc:sldMkLst>
          <pc:docMk/>
          <pc:sldMk cId="1459702323" sldId="323"/>
        </pc:sldMkLst>
        <pc:spChg chg="del mod">
          <ac:chgData name="Mary Maimo" userId="cbc7cf11-0404-4172-8f68-885009551934" providerId="ADAL" clId="{F2C7F8F6-6747-44A6-9432-28307A614549}" dt="2022-10-25T08:21:20.686" v="264" actId="22"/>
          <ac:spMkLst>
            <pc:docMk/>
            <pc:sldMk cId="1459702323" sldId="323"/>
            <ac:spMk id="3" creationId="{10B8B0DC-41F7-4BA6-B7F9-169BBE8BA113}"/>
          </ac:spMkLst>
        </pc:spChg>
        <pc:picChg chg="add mod ord">
          <ac:chgData name="Mary Maimo" userId="cbc7cf11-0404-4172-8f68-885009551934" providerId="ADAL" clId="{F2C7F8F6-6747-44A6-9432-28307A614549}" dt="2022-10-25T08:22:01.368" v="268" actId="14100"/>
          <ac:picMkLst>
            <pc:docMk/>
            <pc:sldMk cId="1459702323" sldId="323"/>
            <ac:picMk id="6" creationId="{D780D6F0-4B4D-409A-9440-7159827CD36D}"/>
          </ac:picMkLst>
        </pc:picChg>
      </pc:sldChg>
      <pc:sldChg chg="modSp add mod">
        <pc:chgData name="Mary Maimo" userId="cbc7cf11-0404-4172-8f68-885009551934" providerId="ADAL" clId="{F2C7F8F6-6747-44A6-9432-28307A614549}" dt="2022-10-25T08:59:27.614" v="880" actId="122"/>
        <pc:sldMkLst>
          <pc:docMk/>
          <pc:sldMk cId="1175019788" sldId="335"/>
        </pc:sldMkLst>
        <pc:spChg chg="mod">
          <ac:chgData name="Mary Maimo" userId="cbc7cf11-0404-4172-8f68-885009551934" providerId="ADAL" clId="{F2C7F8F6-6747-44A6-9432-28307A614549}" dt="2022-10-25T08:59:27.614" v="880" actId="122"/>
          <ac:spMkLst>
            <pc:docMk/>
            <pc:sldMk cId="1175019788" sldId="335"/>
            <ac:spMk id="2" creationId="{CA06C037-7593-40BB-98C0-7BA284865441}"/>
          </ac:spMkLst>
        </pc:spChg>
        <pc:spChg chg="mod">
          <ac:chgData name="Mary Maimo" userId="cbc7cf11-0404-4172-8f68-885009551934" providerId="ADAL" clId="{F2C7F8F6-6747-44A6-9432-28307A614549}" dt="2022-10-25T08:57:25.736" v="875" actId="5793"/>
          <ac:spMkLst>
            <pc:docMk/>
            <pc:sldMk cId="1175019788" sldId="335"/>
            <ac:spMk id="3" creationId="{4DF73BE3-4FD2-4E04-A829-1A54B045E157}"/>
          </ac:spMkLst>
        </pc:spChg>
      </pc:sldChg>
      <pc:sldChg chg="modSp add mod">
        <pc:chgData name="Mary Maimo" userId="cbc7cf11-0404-4172-8f68-885009551934" providerId="ADAL" clId="{F2C7F8F6-6747-44A6-9432-28307A614549}" dt="2022-10-25T08:52:06.355" v="795" actId="255"/>
        <pc:sldMkLst>
          <pc:docMk/>
          <pc:sldMk cId="1178612119" sldId="336"/>
        </pc:sldMkLst>
        <pc:spChg chg="mod">
          <ac:chgData name="Mary Maimo" userId="cbc7cf11-0404-4172-8f68-885009551934" providerId="ADAL" clId="{F2C7F8F6-6747-44A6-9432-28307A614549}" dt="2022-10-25T08:52:06.355" v="795" actId="255"/>
          <ac:spMkLst>
            <pc:docMk/>
            <pc:sldMk cId="1178612119" sldId="336"/>
            <ac:spMk id="3" creationId="{DFB8E168-225D-478C-84EA-C2F1E4DC7B14}"/>
          </ac:spMkLst>
        </pc:spChg>
      </pc:sldChg>
      <pc:sldChg chg="modSp add mod">
        <pc:chgData name="Mary Maimo" userId="cbc7cf11-0404-4172-8f68-885009551934" providerId="ADAL" clId="{F2C7F8F6-6747-44A6-9432-28307A614549}" dt="2022-10-25T08:44:06.424" v="654" actId="20577"/>
        <pc:sldMkLst>
          <pc:docMk/>
          <pc:sldMk cId="1844626308" sldId="337"/>
        </pc:sldMkLst>
        <pc:spChg chg="mod">
          <ac:chgData name="Mary Maimo" userId="cbc7cf11-0404-4172-8f68-885009551934" providerId="ADAL" clId="{F2C7F8F6-6747-44A6-9432-28307A614549}" dt="2022-10-25T08:44:06.424" v="654" actId="20577"/>
          <ac:spMkLst>
            <pc:docMk/>
            <pc:sldMk cId="1844626308" sldId="337"/>
            <ac:spMk id="3" creationId="{DFB8E168-225D-478C-84EA-C2F1E4DC7B1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6181/Frontline_health_and_social_care_staff_in_community_and_institutions.pdf" TargetMode="External"/><Relationship Id="rId2" Type="http://schemas.openxmlformats.org/officeDocument/2006/relationships/hyperlink" Target="https://assets.publishing.service.gov.uk/government/uploads/system/uploads/attachment_data/file/1026180/Provider_organisations-_health_and_social_care.pdf" TargetMode="External"/><Relationship Id="rId1" Type="http://schemas.openxmlformats.org/officeDocument/2006/relationships/hyperlink" Target="https://assets.publishing.service.gov.uk/government/uploads/system/uploads/attachment_data/file/1026179/Commissioners_and_local_authorities.pdf" TargetMode="External"/><Relationship Id="rId5" Type="http://schemas.openxmlformats.org/officeDocument/2006/relationships/hyperlink" Target="https://assets.publishing.service.gov.uk/government/uploads/system/uploads/attachment_data/file/1026183/Individuals.pdf" TargetMode="External"/><Relationship Id="rId4" Type="http://schemas.openxmlformats.org/officeDocument/2006/relationships/hyperlink" Target="https://assets.publishing.service.gov.uk/government/uploads/system/uploads/attachment_data/file/1026184/Voluntary_and_community_sector.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6181/Frontline_health_and_social_care_staff_in_community_and_institutions.pdf" TargetMode="External"/><Relationship Id="rId2" Type="http://schemas.openxmlformats.org/officeDocument/2006/relationships/hyperlink" Target="https://assets.publishing.service.gov.uk/government/uploads/system/uploads/attachment_data/file/1026180/Provider_organisations-_health_and_social_care.pdf" TargetMode="External"/><Relationship Id="rId1" Type="http://schemas.openxmlformats.org/officeDocument/2006/relationships/hyperlink" Target="https://assets.publishing.service.gov.uk/government/uploads/system/uploads/attachment_data/file/1026179/Commissioners_and_local_authorities.pdf" TargetMode="External"/><Relationship Id="rId5" Type="http://schemas.openxmlformats.org/officeDocument/2006/relationships/hyperlink" Target="https://assets.publishing.service.gov.uk/government/uploads/system/uploads/attachment_data/file/1026183/Individuals.pdf" TargetMode="External"/><Relationship Id="rId4" Type="http://schemas.openxmlformats.org/officeDocument/2006/relationships/hyperlink" Target="https://assets.publishing.service.gov.uk/government/uploads/system/uploads/attachment_data/file/1026184/Voluntary_and_community_sector.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7F245-E5C9-4867-B92F-A2B04CBDBF0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4B8C33E-C4D4-4C95-9557-1654D37A18BA}">
      <dgm:prSet/>
      <dgm:spPr/>
      <dgm:t>
        <a:bodyPr/>
        <a:lstStyle/>
        <a:p>
          <a:r>
            <a:rPr lang="en-GB"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Commissioners (health and social care) and local authorities</a:t>
          </a:r>
          <a:endParaRPr lang="en-US" dirty="0">
            <a:solidFill>
              <a:srgbClr val="002060"/>
            </a:solidFill>
          </a:endParaRPr>
        </a:p>
      </dgm:t>
    </dgm:pt>
    <dgm:pt modelId="{DD937347-EF61-4671-863B-9A8FF06D726B}" type="parTrans" cxnId="{2F4640A2-A379-4341-9BA1-1B909B6A90B9}">
      <dgm:prSet/>
      <dgm:spPr/>
      <dgm:t>
        <a:bodyPr/>
        <a:lstStyle/>
        <a:p>
          <a:endParaRPr lang="en-US"/>
        </a:p>
      </dgm:t>
    </dgm:pt>
    <dgm:pt modelId="{EA952090-7460-4D98-AADC-A4145DB186DC}" type="sibTrans" cxnId="{2F4640A2-A379-4341-9BA1-1B909B6A90B9}">
      <dgm:prSet/>
      <dgm:spPr/>
      <dgm:t>
        <a:bodyPr/>
        <a:lstStyle/>
        <a:p>
          <a:endParaRPr lang="en-US"/>
        </a:p>
      </dgm:t>
    </dgm:pt>
    <dgm:pt modelId="{D808CB87-3000-4EF2-90D1-4CFD874C9D31}">
      <dgm:prSet/>
      <dgm:spPr/>
      <dgm:t>
        <a:bodyPr/>
        <a:lstStyle/>
        <a:p>
          <a:r>
            <a:rPr lang="en-GB" dirty="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Provider organisations: health and social care </a:t>
          </a:r>
          <a:endParaRPr lang="en-US" dirty="0">
            <a:solidFill>
              <a:srgbClr val="002060"/>
            </a:solidFill>
          </a:endParaRPr>
        </a:p>
      </dgm:t>
    </dgm:pt>
    <dgm:pt modelId="{9811A0CE-6FF8-48A3-925B-FBFA353E850E}" type="parTrans" cxnId="{CB4D8436-FC79-4EFE-8952-7376B3F405B4}">
      <dgm:prSet/>
      <dgm:spPr/>
      <dgm:t>
        <a:bodyPr/>
        <a:lstStyle/>
        <a:p>
          <a:endParaRPr lang="en-US"/>
        </a:p>
      </dgm:t>
    </dgm:pt>
    <dgm:pt modelId="{30DE99A4-1C27-456F-9082-CC6293DF0E38}" type="sibTrans" cxnId="{CB4D8436-FC79-4EFE-8952-7376B3F405B4}">
      <dgm:prSet/>
      <dgm:spPr/>
      <dgm:t>
        <a:bodyPr/>
        <a:lstStyle/>
        <a:p>
          <a:endParaRPr lang="en-US"/>
        </a:p>
      </dgm:t>
    </dgm:pt>
    <dgm:pt modelId="{6BB7BCA3-1C4A-435D-8BAF-44D1FC1666FC}">
      <dgm:prSet/>
      <dgm:spPr/>
      <dgm:t>
        <a:bodyPr/>
        <a:lstStyle/>
        <a:p>
          <a:r>
            <a:rPr lang="en-GB" dirty="0">
              <a:solidFill>
                <a:srgbClr val="002060"/>
              </a:solidFill>
              <a:hlinkClick xmlns:r="http://schemas.openxmlformats.org/officeDocument/2006/relationships" r:id="rId3">
                <a:extLst>
                  <a:ext uri="{A12FA001-AC4F-418D-AE19-62706E023703}">
                    <ahyp:hlinkClr xmlns:ahyp="http://schemas.microsoft.com/office/drawing/2018/hyperlinkcolor" val="tx"/>
                  </a:ext>
                </a:extLst>
              </a:hlinkClick>
            </a:rPr>
            <a:t>Frontline health and social care staff in community and institutions </a:t>
          </a:r>
          <a:endParaRPr lang="en-US" dirty="0">
            <a:solidFill>
              <a:srgbClr val="002060"/>
            </a:solidFill>
          </a:endParaRPr>
        </a:p>
      </dgm:t>
    </dgm:pt>
    <dgm:pt modelId="{12745DEF-178D-4FC7-930F-CF3CAB7A5681}" type="parTrans" cxnId="{8372F99A-D9FD-4BA7-949B-793F10BC17B1}">
      <dgm:prSet/>
      <dgm:spPr/>
      <dgm:t>
        <a:bodyPr/>
        <a:lstStyle/>
        <a:p>
          <a:endParaRPr lang="en-US"/>
        </a:p>
      </dgm:t>
    </dgm:pt>
    <dgm:pt modelId="{53EC66DC-BEAA-4421-9662-8C12805A8787}" type="sibTrans" cxnId="{8372F99A-D9FD-4BA7-949B-793F10BC17B1}">
      <dgm:prSet/>
      <dgm:spPr/>
      <dgm:t>
        <a:bodyPr/>
        <a:lstStyle/>
        <a:p>
          <a:endParaRPr lang="en-US"/>
        </a:p>
      </dgm:t>
    </dgm:pt>
    <dgm:pt modelId="{F5A22045-DC6A-47B5-B6DA-6A56E9F9BB1B}">
      <dgm:prSet/>
      <dgm:spPr/>
      <dgm:t>
        <a:bodyPr/>
        <a:lstStyle/>
        <a:p>
          <a:r>
            <a:rPr lang="en-GB" dirty="0">
              <a:solidFill>
                <a:srgbClr val="002060"/>
              </a:solidFill>
              <a:hlinkClick xmlns:r="http://schemas.openxmlformats.org/officeDocument/2006/relationships" r:id="rId4">
                <a:extLst>
                  <a:ext uri="{A12FA001-AC4F-418D-AE19-62706E023703}">
                    <ahyp:hlinkClr xmlns:ahyp="http://schemas.microsoft.com/office/drawing/2018/hyperlinkcolor" val="tx"/>
                  </a:ext>
                </a:extLst>
              </a:hlinkClick>
            </a:rPr>
            <a:t>Voluntary and community sector </a:t>
          </a:r>
          <a:endParaRPr lang="en-US" dirty="0">
            <a:solidFill>
              <a:srgbClr val="002060"/>
            </a:solidFill>
          </a:endParaRPr>
        </a:p>
      </dgm:t>
    </dgm:pt>
    <dgm:pt modelId="{3462276C-93D2-4AE9-9E77-80401BB178BE}" type="parTrans" cxnId="{141FDCBD-2367-47B7-8E3F-DF1F8B83D6B3}">
      <dgm:prSet/>
      <dgm:spPr/>
      <dgm:t>
        <a:bodyPr/>
        <a:lstStyle/>
        <a:p>
          <a:endParaRPr lang="en-US"/>
        </a:p>
      </dgm:t>
    </dgm:pt>
    <dgm:pt modelId="{D9B62F46-F02C-4A58-8A95-CCB237B18C03}" type="sibTrans" cxnId="{141FDCBD-2367-47B7-8E3F-DF1F8B83D6B3}">
      <dgm:prSet/>
      <dgm:spPr/>
      <dgm:t>
        <a:bodyPr/>
        <a:lstStyle/>
        <a:p>
          <a:endParaRPr lang="en-US"/>
        </a:p>
      </dgm:t>
    </dgm:pt>
    <dgm:pt modelId="{BB7725AE-8483-4D97-822F-F6F972938242}">
      <dgm:prSet/>
      <dgm:spPr/>
      <dgm:t>
        <a:bodyPr/>
        <a:lstStyle/>
        <a:p>
          <a:r>
            <a:rPr lang="en-GB" dirty="0">
              <a:solidFill>
                <a:srgbClr val="002060"/>
              </a:solidFill>
              <a:hlinkClick xmlns:r="http://schemas.openxmlformats.org/officeDocument/2006/relationships" r:id="rId5">
                <a:extLst>
                  <a:ext uri="{A12FA001-AC4F-418D-AE19-62706E023703}">
                    <ahyp:hlinkClr xmlns:ahyp="http://schemas.microsoft.com/office/drawing/2018/hyperlinkcolor" val="tx"/>
                  </a:ext>
                </a:extLst>
              </a:hlinkClick>
            </a:rPr>
            <a:t>Individuals</a:t>
          </a:r>
          <a:endParaRPr lang="en-US" dirty="0">
            <a:solidFill>
              <a:srgbClr val="002060"/>
            </a:solidFill>
          </a:endParaRPr>
        </a:p>
      </dgm:t>
    </dgm:pt>
    <dgm:pt modelId="{2AD20348-4254-4C31-8485-65996AE496B7}" type="parTrans" cxnId="{53A8EDF0-0A74-41A0-814F-75FACEB6E231}">
      <dgm:prSet/>
      <dgm:spPr/>
      <dgm:t>
        <a:bodyPr/>
        <a:lstStyle/>
        <a:p>
          <a:endParaRPr lang="en-US"/>
        </a:p>
      </dgm:t>
    </dgm:pt>
    <dgm:pt modelId="{02ACB6E8-2AAF-4D6A-9BE6-333BC6B8F894}" type="sibTrans" cxnId="{53A8EDF0-0A74-41A0-814F-75FACEB6E231}">
      <dgm:prSet/>
      <dgm:spPr/>
      <dgm:t>
        <a:bodyPr/>
        <a:lstStyle/>
        <a:p>
          <a:endParaRPr lang="en-US"/>
        </a:p>
      </dgm:t>
    </dgm:pt>
    <dgm:pt modelId="{CAB2A13D-A253-4EE4-A021-9307D4EFA671}" type="pres">
      <dgm:prSet presAssocID="{ECB7F245-E5C9-4867-B92F-A2B04CBDBF0F}" presName="linear" presStyleCnt="0">
        <dgm:presLayoutVars>
          <dgm:animLvl val="lvl"/>
          <dgm:resizeHandles val="exact"/>
        </dgm:presLayoutVars>
      </dgm:prSet>
      <dgm:spPr/>
    </dgm:pt>
    <dgm:pt modelId="{97C24F0D-C238-417C-9801-40AE8439EEE5}" type="pres">
      <dgm:prSet presAssocID="{E4B8C33E-C4D4-4C95-9557-1654D37A18BA}" presName="parentText" presStyleLbl="node1" presStyleIdx="0" presStyleCnt="5">
        <dgm:presLayoutVars>
          <dgm:chMax val="0"/>
          <dgm:bulletEnabled val="1"/>
        </dgm:presLayoutVars>
      </dgm:prSet>
      <dgm:spPr/>
    </dgm:pt>
    <dgm:pt modelId="{717EA6BD-6F4E-419D-A29C-A5269B88083B}" type="pres">
      <dgm:prSet presAssocID="{EA952090-7460-4D98-AADC-A4145DB186DC}" presName="spacer" presStyleCnt="0"/>
      <dgm:spPr/>
    </dgm:pt>
    <dgm:pt modelId="{97DC92B2-1627-4544-ADD6-B0F247A51F9D}" type="pres">
      <dgm:prSet presAssocID="{D808CB87-3000-4EF2-90D1-4CFD874C9D31}" presName="parentText" presStyleLbl="node1" presStyleIdx="1" presStyleCnt="5">
        <dgm:presLayoutVars>
          <dgm:chMax val="0"/>
          <dgm:bulletEnabled val="1"/>
        </dgm:presLayoutVars>
      </dgm:prSet>
      <dgm:spPr/>
    </dgm:pt>
    <dgm:pt modelId="{DDC9B6F2-16BC-4E3F-9095-EA1B2D6B4839}" type="pres">
      <dgm:prSet presAssocID="{30DE99A4-1C27-456F-9082-CC6293DF0E38}" presName="spacer" presStyleCnt="0"/>
      <dgm:spPr/>
    </dgm:pt>
    <dgm:pt modelId="{F166631A-F7EC-49B1-BF1A-065D52056085}" type="pres">
      <dgm:prSet presAssocID="{6BB7BCA3-1C4A-435D-8BAF-44D1FC1666FC}" presName="parentText" presStyleLbl="node1" presStyleIdx="2" presStyleCnt="5">
        <dgm:presLayoutVars>
          <dgm:chMax val="0"/>
          <dgm:bulletEnabled val="1"/>
        </dgm:presLayoutVars>
      </dgm:prSet>
      <dgm:spPr/>
    </dgm:pt>
    <dgm:pt modelId="{793FDBE4-5E91-44A9-A382-6A2E386C060F}" type="pres">
      <dgm:prSet presAssocID="{53EC66DC-BEAA-4421-9662-8C12805A8787}" presName="spacer" presStyleCnt="0"/>
      <dgm:spPr/>
    </dgm:pt>
    <dgm:pt modelId="{84CA1BE4-29C9-4FD2-A8A8-1F33B3D56D4B}" type="pres">
      <dgm:prSet presAssocID="{F5A22045-DC6A-47B5-B6DA-6A56E9F9BB1B}" presName="parentText" presStyleLbl="node1" presStyleIdx="3" presStyleCnt="5">
        <dgm:presLayoutVars>
          <dgm:chMax val="0"/>
          <dgm:bulletEnabled val="1"/>
        </dgm:presLayoutVars>
      </dgm:prSet>
      <dgm:spPr/>
    </dgm:pt>
    <dgm:pt modelId="{E3A59A90-5A2B-4087-9AD2-F7200522478A}" type="pres">
      <dgm:prSet presAssocID="{D9B62F46-F02C-4A58-8A95-CCB237B18C03}" presName="spacer" presStyleCnt="0"/>
      <dgm:spPr/>
    </dgm:pt>
    <dgm:pt modelId="{C41D918D-1F78-4958-BC2A-5D61854AAA16}" type="pres">
      <dgm:prSet presAssocID="{BB7725AE-8483-4D97-822F-F6F972938242}" presName="parentText" presStyleLbl="node1" presStyleIdx="4" presStyleCnt="5">
        <dgm:presLayoutVars>
          <dgm:chMax val="0"/>
          <dgm:bulletEnabled val="1"/>
        </dgm:presLayoutVars>
      </dgm:prSet>
      <dgm:spPr/>
    </dgm:pt>
  </dgm:ptLst>
  <dgm:cxnLst>
    <dgm:cxn modelId="{65AB4201-D695-42AF-AA08-839698C51D60}" type="presOf" srcId="{D808CB87-3000-4EF2-90D1-4CFD874C9D31}" destId="{97DC92B2-1627-4544-ADD6-B0F247A51F9D}" srcOrd="0" destOrd="0" presId="urn:microsoft.com/office/officeart/2005/8/layout/vList2"/>
    <dgm:cxn modelId="{CB4D8436-FC79-4EFE-8952-7376B3F405B4}" srcId="{ECB7F245-E5C9-4867-B92F-A2B04CBDBF0F}" destId="{D808CB87-3000-4EF2-90D1-4CFD874C9D31}" srcOrd="1" destOrd="0" parTransId="{9811A0CE-6FF8-48A3-925B-FBFA353E850E}" sibTransId="{30DE99A4-1C27-456F-9082-CC6293DF0E38}"/>
    <dgm:cxn modelId="{742E6037-8193-4A58-AE01-90A14A05D3C0}" type="presOf" srcId="{BB7725AE-8483-4D97-822F-F6F972938242}" destId="{C41D918D-1F78-4958-BC2A-5D61854AAA16}" srcOrd="0" destOrd="0" presId="urn:microsoft.com/office/officeart/2005/8/layout/vList2"/>
    <dgm:cxn modelId="{EB6A2B77-1272-4F8E-A7F7-20827F86A3B2}" type="presOf" srcId="{E4B8C33E-C4D4-4C95-9557-1654D37A18BA}" destId="{97C24F0D-C238-417C-9801-40AE8439EEE5}" srcOrd="0" destOrd="0" presId="urn:microsoft.com/office/officeart/2005/8/layout/vList2"/>
    <dgm:cxn modelId="{8372F99A-D9FD-4BA7-949B-793F10BC17B1}" srcId="{ECB7F245-E5C9-4867-B92F-A2B04CBDBF0F}" destId="{6BB7BCA3-1C4A-435D-8BAF-44D1FC1666FC}" srcOrd="2" destOrd="0" parTransId="{12745DEF-178D-4FC7-930F-CF3CAB7A5681}" sibTransId="{53EC66DC-BEAA-4421-9662-8C12805A8787}"/>
    <dgm:cxn modelId="{2F4640A2-A379-4341-9BA1-1B909B6A90B9}" srcId="{ECB7F245-E5C9-4867-B92F-A2B04CBDBF0F}" destId="{E4B8C33E-C4D4-4C95-9557-1654D37A18BA}" srcOrd="0" destOrd="0" parTransId="{DD937347-EF61-4671-863B-9A8FF06D726B}" sibTransId="{EA952090-7460-4D98-AADC-A4145DB186DC}"/>
    <dgm:cxn modelId="{59B383B5-0445-4890-88CF-15FF8AAFD796}" type="presOf" srcId="{F5A22045-DC6A-47B5-B6DA-6A56E9F9BB1B}" destId="{84CA1BE4-29C9-4FD2-A8A8-1F33B3D56D4B}" srcOrd="0" destOrd="0" presId="urn:microsoft.com/office/officeart/2005/8/layout/vList2"/>
    <dgm:cxn modelId="{3BDFE4B5-0483-4214-AB51-A9BCD2DB8E6D}" type="presOf" srcId="{ECB7F245-E5C9-4867-B92F-A2B04CBDBF0F}" destId="{CAB2A13D-A253-4EE4-A021-9307D4EFA671}" srcOrd="0" destOrd="0" presId="urn:microsoft.com/office/officeart/2005/8/layout/vList2"/>
    <dgm:cxn modelId="{141FDCBD-2367-47B7-8E3F-DF1F8B83D6B3}" srcId="{ECB7F245-E5C9-4867-B92F-A2B04CBDBF0F}" destId="{F5A22045-DC6A-47B5-B6DA-6A56E9F9BB1B}" srcOrd="3" destOrd="0" parTransId="{3462276C-93D2-4AE9-9E77-80401BB178BE}" sibTransId="{D9B62F46-F02C-4A58-8A95-CCB237B18C03}"/>
    <dgm:cxn modelId="{89CF2CBF-9393-4C98-9870-1DC1E1CD07D0}" type="presOf" srcId="{6BB7BCA3-1C4A-435D-8BAF-44D1FC1666FC}" destId="{F166631A-F7EC-49B1-BF1A-065D52056085}" srcOrd="0" destOrd="0" presId="urn:microsoft.com/office/officeart/2005/8/layout/vList2"/>
    <dgm:cxn modelId="{53A8EDF0-0A74-41A0-814F-75FACEB6E231}" srcId="{ECB7F245-E5C9-4867-B92F-A2B04CBDBF0F}" destId="{BB7725AE-8483-4D97-822F-F6F972938242}" srcOrd="4" destOrd="0" parTransId="{2AD20348-4254-4C31-8485-65996AE496B7}" sibTransId="{02ACB6E8-2AAF-4D6A-9BE6-333BC6B8F894}"/>
    <dgm:cxn modelId="{F7DBAD5F-3F1B-461B-BF7B-734E0948DDD8}" type="presParOf" srcId="{CAB2A13D-A253-4EE4-A021-9307D4EFA671}" destId="{97C24F0D-C238-417C-9801-40AE8439EEE5}" srcOrd="0" destOrd="0" presId="urn:microsoft.com/office/officeart/2005/8/layout/vList2"/>
    <dgm:cxn modelId="{F190B193-D93B-4B90-B401-AFD294FA4039}" type="presParOf" srcId="{CAB2A13D-A253-4EE4-A021-9307D4EFA671}" destId="{717EA6BD-6F4E-419D-A29C-A5269B88083B}" srcOrd="1" destOrd="0" presId="urn:microsoft.com/office/officeart/2005/8/layout/vList2"/>
    <dgm:cxn modelId="{43D73790-1171-4B37-99C4-871297D3B255}" type="presParOf" srcId="{CAB2A13D-A253-4EE4-A021-9307D4EFA671}" destId="{97DC92B2-1627-4544-ADD6-B0F247A51F9D}" srcOrd="2" destOrd="0" presId="urn:microsoft.com/office/officeart/2005/8/layout/vList2"/>
    <dgm:cxn modelId="{34CAADDC-A2D2-453A-B6B1-2CF79BAB42D4}" type="presParOf" srcId="{CAB2A13D-A253-4EE4-A021-9307D4EFA671}" destId="{DDC9B6F2-16BC-4E3F-9095-EA1B2D6B4839}" srcOrd="3" destOrd="0" presId="urn:microsoft.com/office/officeart/2005/8/layout/vList2"/>
    <dgm:cxn modelId="{75026C31-007F-4C30-A212-45382EFB7E78}" type="presParOf" srcId="{CAB2A13D-A253-4EE4-A021-9307D4EFA671}" destId="{F166631A-F7EC-49B1-BF1A-065D52056085}" srcOrd="4" destOrd="0" presId="urn:microsoft.com/office/officeart/2005/8/layout/vList2"/>
    <dgm:cxn modelId="{A532EE94-2FFE-4CAC-82C7-5418FB019ED7}" type="presParOf" srcId="{CAB2A13D-A253-4EE4-A021-9307D4EFA671}" destId="{793FDBE4-5E91-44A9-A382-6A2E386C060F}" srcOrd="5" destOrd="0" presId="urn:microsoft.com/office/officeart/2005/8/layout/vList2"/>
    <dgm:cxn modelId="{6AB2BF42-4B25-44EC-BA6A-65B716EB364B}" type="presParOf" srcId="{CAB2A13D-A253-4EE4-A021-9307D4EFA671}" destId="{84CA1BE4-29C9-4FD2-A8A8-1F33B3D56D4B}" srcOrd="6" destOrd="0" presId="urn:microsoft.com/office/officeart/2005/8/layout/vList2"/>
    <dgm:cxn modelId="{B7CC060C-7C14-470C-8092-F9B2D190CF2E}" type="presParOf" srcId="{CAB2A13D-A253-4EE4-A021-9307D4EFA671}" destId="{E3A59A90-5A2B-4087-9AD2-F7200522478A}" srcOrd="7" destOrd="0" presId="urn:microsoft.com/office/officeart/2005/8/layout/vList2"/>
    <dgm:cxn modelId="{3C397299-E7E7-4092-B243-742A1AF520D1}" type="presParOf" srcId="{CAB2A13D-A253-4EE4-A021-9307D4EFA671}" destId="{C41D918D-1F78-4958-BC2A-5D61854AAA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4F0D-C238-417C-9801-40AE8439EEE5}">
      <dsp:nvSpPr>
        <dsp:cNvPr id="0" name=""/>
        <dsp:cNvSpPr/>
      </dsp:nvSpPr>
      <dsp:spPr>
        <a:xfrm>
          <a:off x="0" y="71469"/>
          <a:ext cx="3886200" cy="79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Commissioners (health and social care) and local authorities</a:t>
          </a:r>
          <a:endParaRPr lang="en-US" sz="2000" kern="1200" dirty="0">
            <a:solidFill>
              <a:srgbClr val="002060"/>
            </a:solidFill>
          </a:endParaRPr>
        </a:p>
      </dsp:txBody>
      <dsp:txXfrm>
        <a:off x="38838" y="110307"/>
        <a:ext cx="3808524" cy="717924"/>
      </dsp:txXfrm>
    </dsp:sp>
    <dsp:sp modelId="{97DC92B2-1627-4544-ADD6-B0F247A51F9D}">
      <dsp:nvSpPr>
        <dsp:cNvPr id="0" name=""/>
        <dsp:cNvSpPr/>
      </dsp:nvSpPr>
      <dsp:spPr>
        <a:xfrm>
          <a:off x="0" y="924669"/>
          <a:ext cx="3886200" cy="79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Provider organisations: health and social care </a:t>
          </a:r>
          <a:endParaRPr lang="en-US" sz="2000" kern="1200" dirty="0">
            <a:solidFill>
              <a:srgbClr val="002060"/>
            </a:solidFill>
          </a:endParaRPr>
        </a:p>
      </dsp:txBody>
      <dsp:txXfrm>
        <a:off x="38838" y="963507"/>
        <a:ext cx="3808524" cy="717924"/>
      </dsp:txXfrm>
    </dsp:sp>
    <dsp:sp modelId="{F166631A-F7EC-49B1-BF1A-065D52056085}">
      <dsp:nvSpPr>
        <dsp:cNvPr id="0" name=""/>
        <dsp:cNvSpPr/>
      </dsp:nvSpPr>
      <dsp:spPr>
        <a:xfrm>
          <a:off x="0" y="1777869"/>
          <a:ext cx="3886200" cy="79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2060"/>
              </a:solidFill>
              <a:hlinkClick xmlns:r="http://schemas.openxmlformats.org/officeDocument/2006/relationships" r:id="rId3">
                <a:extLst>
                  <a:ext uri="{A12FA001-AC4F-418D-AE19-62706E023703}">
                    <ahyp:hlinkClr xmlns:ahyp="http://schemas.microsoft.com/office/drawing/2018/hyperlinkcolor" val="tx"/>
                  </a:ext>
                </a:extLst>
              </a:hlinkClick>
            </a:rPr>
            <a:t>Frontline health and social care staff in community and institutions </a:t>
          </a:r>
          <a:endParaRPr lang="en-US" sz="2000" kern="1200" dirty="0">
            <a:solidFill>
              <a:srgbClr val="002060"/>
            </a:solidFill>
          </a:endParaRPr>
        </a:p>
      </dsp:txBody>
      <dsp:txXfrm>
        <a:off x="38838" y="1816707"/>
        <a:ext cx="3808524" cy="717924"/>
      </dsp:txXfrm>
    </dsp:sp>
    <dsp:sp modelId="{84CA1BE4-29C9-4FD2-A8A8-1F33B3D56D4B}">
      <dsp:nvSpPr>
        <dsp:cNvPr id="0" name=""/>
        <dsp:cNvSpPr/>
      </dsp:nvSpPr>
      <dsp:spPr>
        <a:xfrm>
          <a:off x="0" y="2631069"/>
          <a:ext cx="3886200" cy="79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2060"/>
              </a:solidFill>
              <a:hlinkClick xmlns:r="http://schemas.openxmlformats.org/officeDocument/2006/relationships" r:id="rId4">
                <a:extLst>
                  <a:ext uri="{A12FA001-AC4F-418D-AE19-62706E023703}">
                    <ahyp:hlinkClr xmlns:ahyp="http://schemas.microsoft.com/office/drawing/2018/hyperlinkcolor" val="tx"/>
                  </a:ext>
                </a:extLst>
              </a:hlinkClick>
            </a:rPr>
            <a:t>Voluntary and community sector </a:t>
          </a:r>
          <a:endParaRPr lang="en-US" sz="2000" kern="1200" dirty="0">
            <a:solidFill>
              <a:srgbClr val="002060"/>
            </a:solidFill>
          </a:endParaRPr>
        </a:p>
      </dsp:txBody>
      <dsp:txXfrm>
        <a:off x="38838" y="2669907"/>
        <a:ext cx="3808524" cy="717924"/>
      </dsp:txXfrm>
    </dsp:sp>
    <dsp:sp modelId="{C41D918D-1F78-4958-BC2A-5D61854AAA16}">
      <dsp:nvSpPr>
        <dsp:cNvPr id="0" name=""/>
        <dsp:cNvSpPr/>
      </dsp:nvSpPr>
      <dsp:spPr>
        <a:xfrm>
          <a:off x="0" y="3484269"/>
          <a:ext cx="3886200" cy="79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002060"/>
              </a:solidFill>
              <a:hlinkClick xmlns:r="http://schemas.openxmlformats.org/officeDocument/2006/relationships" r:id="rId5">
                <a:extLst>
                  <a:ext uri="{A12FA001-AC4F-418D-AE19-62706E023703}">
                    <ahyp:hlinkClr xmlns:ahyp="http://schemas.microsoft.com/office/drawing/2018/hyperlinkcolor" val="tx"/>
                  </a:ext>
                </a:extLst>
              </a:hlinkClick>
            </a:rPr>
            <a:t>Individuals</a:t>
          </a:r>
          <a:endParaRPr lang="en-US" sz="2000" kern="1200" dirty="0">
            <a:solidFill>
              <a:srgbClr val="002060"/>
            </a:solidFill>
          </a:endParaRPr>
        </a:p>
      </dsp:txBody>
      <dsp:txXfrm>
        <a:off x="38838" y="3523107"/>
        <a:ext cx="380852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F3D68C-5AB6-4420-BC54-0C9C7C716366}" type="datetimeFigureOut">
              <a:rPr lang="en-GB" smtClean="0"/>
              <a:t>25/10/2022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38819B-B3C4-4272-B08B-34FF7DC37C70}" type="slidenum">
              <a:rPr lang="en-GB" smtClean="0"/>
              <a:t>‹#›</a:t>
            </a:fld>
            <a:endParaRPr lang="en-GB" dirty="0"/>
          </a:p>
        </p:txBody>
      </p:sp>
    </p:spTree>
    <p:extLst>
      <p:ext uri="{BB962C8B-B14F-4D97-AF65-F5344CB8AC3E}">
        <p14:creationId xmlns:p14="http://schemas.microsoft.com/office/powerpoint/2010/main" val="323147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8819B-B3C4-4272-B08B-34FF7DC37C70}" type="slidenum">
              <a:rPr lang="en-GB" smtClean="0"/>
              <a:t>1</a:t>
            </a:fld>
            <a:endParaRPr lang="en-GB" dirty="0"/>
          </a:p>
        </p:txBody>
      </p:sp>
    </p:spTree>
    <p:extLst>
      <p:ext uri="{BB962C8B-B14F-4D97-AF65-F5344CB8AC3E}">
        <p14:creationId xmlns:p14="http://schemas.microsoft.com/office/powerpoint/2010/main" val="64893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8819B-B3C4-4272-B08B-34FF7DC37C70}" type="slidenum">
              <a:rPr lang="en-GB" smtClean="0"/>
              <a:t>4</a:t>
            </a:fld>
            <a:endParaRPr lang="en-GB" dirty="0"/>
          </a:p>
        </p:txBody>
      </p:sp>
    </p:spTree>
    <p:extLst>
      <p:ext uri="{BB962C8B-B14F-4D97-AF65-F5344CB8AC3E}">
        <p14:creationId xmlns:p14="http://schemas.microsoft.com/office/powerpoint/2010/main" val="234971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Indirect effects include:</a:t>
            </a:r>
          </a:p>
          <a:p>
            <a:r>
              <a:rPr lang="en-GB" sz="1200" b="0" i="0" u="none" strike="noStrike" kern="1200" dirty="0">
                <a:solidFill>
                  <a:schemeClr val="tx1"/>
                </a:solidFill>
                <a:effectLst/>
                <a:latin typeface="+mn-lt"/>
                <a:ea typeface="+mn-ea"/>
                <a:cs typeface="+mn-cs"/>
              </a:rPr>
              <a:t>poor mental health – this can be due to the impacts of living in a cold home, reduced contact with loved ones, staying at home to keep warm, getting into debt due to fuel bills and/or becoming socially isolated</a:t>
            </a:r>
          </a:p>
          <a:p>
            <a:r>
              <a:rPr lang="en-GB" sz="1200" b="0" i="0" u="none" strike="noStrike" kern="1200" dirty="0">
                <a:solidFill>
                  <a:schemeClr val="tx1"/>
                </a:solidFill>
                <a:effectLst/>
                <a:latin typeface="+mn-lt"/>
                <a:ea typeface="+mn-ea"/>
                <a:cs typeface="+mn-cs"/>
              </a:rPr>
              <a:t>reduced education and employment success, as a cold home affects a child’s ability to study or do homework</a:t>
            </a:r>
          </a:p>
          <a:p>
            <a:r>
              <a:rPr lang="en-GB" sz="1200" b="0" i="0" u="none" strike="noStrike" kern="1200" dirty="0">
                <a:solidFill>
                  <a:schemeClr val="tx1"/>
                </a:solidFill>
                <a:effectLst/>
                <a:latin typeface="+mn-lt"/>
                <a:ea typeface="+mn-ea"/>
                <a:cs typeface="+mn-cs"/>
              </a:rPr>
              <a:t>carbon monoxide poisoning, which can result from a faulty heating system and poorly ventilated home</a:t>
            </a:r>
          </a:p>
          <a:p>
            <a:r>
              <a:rPr lang="en-GB" sz="1200" b="0" i="0" u="none" strike="noStrike" kern="1200" dirty="0">
                <a:solidFill>
                  <a:schemeClr val="tx1"/>
                </a:solidFill>
                <a:effectLst/>
                <a:latin typeface="+mn-lt"/>
                <a:ea typeface="+mn-ea"/>
                <a:cs typeface="+mn-cs"/>
              </a:rPr>
              <a:t>poor hygiene, from a lack of hot water for showers and washing</a:t>
            </a:r>
          </a:p>
          <a:p>
            <a:r>
              <a:rPr lang="en-GB" sz="1200" b="0" i="0" u="none" strike="noStrike" kern="1200" dirty="0">
                <a:solidFill>
                  <a:schemeClr val="tx1"/>
                </a:solidFill>
                <a:effectLst/>
                <a:latin typeface="+mn-lt"/>
                <a:ea typeface="+mn-ea"/>
                <a:cs typeface="+mn-cs"/>
              </a:rPr>
              <a:t>poor diet and nutrition, from a lack of energy for home cooking and/or financial pressure due to higher energy bills</a:t>
            </a:r>
          </a:p>
        </p:txBody>
      </p:sp>
      <p:sp>
        <p:nvSpPr>
          <p:cNvPr id="4" name="Slide Number Placeholder 3"/>
          <p:cNvSpPr>
            <a:spLocks noGrp="1"/>
          </p:cNvSpPr>
          <p:nvPr>
            <p:ph type="sldNum" sz="quarter" idx="5"/>
          </p:nvPr>
        </p:nvSpPr>
        <p:spPr/>
        <p:txBody>
          <a:bodyPr/>
          <a:lstStyle/>
          <a:p>
            <a:fld id="{B23FB4A5-26D2-40D7-8EE7-49F14C1E8DCB}" type="slidenum">
              <a:rPr lang="en-GB" smtClean="0"/>
              <a:t>5</a:t>
            </a:fld>
            <a:endParaRPr lang="en-GB" dirty="0"/>
          </a:p>
        </p:txBody>
      </p:sp>
    </p:spTree>
    <p:extLst>
      <p:ext uri="{BB962C8B-B14F-4D97-AF65-F5344CB8AC3E}">
        <p14:creationId xmlns:p14="http://schemas.microsoft.com/office/powerpoint/2010/main" val="706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3FB4A5-26D2-40D7-8EE7-49F14C1E8DCB}" type="slidenum">
              <a:rPr lang="en-GB" smtClean="0"/>
              <a:t>6</a:t>
            </a:fld>
            <a:endParaRPr lang="en-GB" dirty="0"/>
          </a:p>
        </p:txBody>
      </p:sp>
    </p:spTree>
    <p:extLst>
      <p:ext uri="{BB962C8B-B14F-4D97-AF65-F5344CB8AC3E}">
        <p14:creationId xmlns:p14="http://schemas.microsoft.com/office/powerpoint/2010/main" val="140377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8819B-B3C4-4272-B08B-34FF7DC37C70}" type="slidenum">
              <a:rPr lang="en-GB" smtClean="0"/>
              <a:t>7</a:t>
            </a:fld>
            <a:endParaRPr lang="en-GB" dirty="0"/>
          </a:p>
        </p:txBody>
      </p:sp>
    </p:spTree>
    <p:extLst>
      <p:ext uri="{BB962C8B-B14F-4D97-AF65-F5344CB8AC3E}">
        <p14:creationId xmlns:p14="http://schemas.microsoft.com/office/powerpoint/2010/main" val="78934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 Check that contacts are up to date***</a:t>
            </a:r>
          </a:p>
        </p:txBody>
      </p:sp>
      <p:sp>
        <p:nvSpPr>
          <p:cNvPr id="4" name="Slide Number Placeholder 3"/>
          <p:cNvSpPr>
            <a:spLocks noGrp="1"/>
          </p:cNvSpPr>
          <p:nvPr>
            <p:ph type="sldNum" sz="quarter" idx="5"/>
          </p:nvPr>
        </p:nvSpPr>
        <p:spPr/>
        <p:txBody>
          <a:bodyPr/>
          <a:lstStyle/>
          <a:p>
            <a:fld id="{0738819B-B3C4-4272-B08B-34FF7DC37C70}" type="slidenum">
              <a:rPr lang="en-GB" smtClean="0"/>
              <a:t>19</a:t>
            </a:fld>
            <a:endParaRPr lang="en-GB" dirty="0"/>
          </a:p>
        </p:txBody>
      </p:sp>
    </p:spTree>
    <p:extLst>
      <p:ext uri="{BB962C8B-B14F-4D97-AF65-F5344CB8AC3E}">
        <p14:creationId xmlns:p14="http://schemas.microsoft.com/office/powerpoint/2010/main" val="77035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8E6B-4861-4E82-A405-427A8791F75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C005A6B-CC85-41D3-800E-6CF981799B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FD242E-EA7D-4DF4-9183-8B48B596FC3B}"/>
              </a:ext>
            </a:extLst>
          </p:cNvPr>
          <p:cNvSpPr>
            <a:spLocks noGrp="1"/>
          </p:cNvSpPr>
          <p:nvPr>
            <p:ph type="dt" sz="half" idx="10"/>
          </p:nvPr>
        </p:nvSpPr>
        <p:spPr/>
        <p:txBody>
          <a:bodyPr/>
          <a:lstStyle/>
          <a:p>
            <a:fld id="{CD0E5D82-1EEE-419F-8048-C3F151DB8FE6}" type="datetime1">
              <a:rPr lang="en-GB" smtClean="0"/>
              <a:t>25/10/2022</a:t>
            </a:fld>
            <a:endParaRPr lang="en-GB" dirty="0"/>
          </a:p>
        </p:txBody>
      </p:sp>
      <p:sp>
        <p:nvSpPr>
          <p:cNvPr id="5" name="Footer Placeholder 4">
            <a:extLst>
              <a:ext uri="{FF2B5EF4-FFF2-40B4-BE49-F238E27FC236}">
                <a16:creationId xmlns:a16="http://schemas.microsoft.com/office/drawing/2014/main" id="{0CAB13AF-FF4F-48D6-9827-EEB5AD9C94E0}"/>
              </a:ext>
            </a:extLst>
          </p:cNvPr>
          <p:cNvSpPr>
            <a:spLocks noGrp="1"/>
          </p:cNvSpPr>
          <p:nvPr>
            <p:ph type="ftr" sz="quarter" idx="11"/>
          </p:nvPr>
        </p:nvSpPr>
        <p:spPr/>
        <p:txBody>
          <a:bodyPr/>
          <a:lstStyle/>
          <a:p>
            <a:r>
              <a:rPr lang="en-GB" dirty="0"/>
              <a:t>version 1.0</a:t>
            </a:r>
          </a:p>
        </p:txBody>
      </p:sp>
      <p:sp>
        <p:nvSpPr>
          <p:cNvPr id="6" name="Slide Number Placeholder 5">
            <a:extLst>
              <a:ext uri="{FF2B5EF4-FFF2-40B4-BE49-F238E27FC236}">
                <a16:creationId xmlns:a16="http://schemas.microsoft.com/office/drawing/2014/main" id="{42F69516-6FE1-4B00-8820-E351F5290FDF}"/>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91398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CAF3-5521-4748-B9F2-B637B16802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8127B5-56DC-4F29-8E6D-4944ECB6B3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B7FCDD-8A8F-4C00-B75C-367878BBDB61}"/>
              </a:ext>
            </a:extLst>
          </p:cNvPr>
          <p:cNvSpPr>
            <a:spLocks noGrp="1"/>
          </p:cNvSpPr>
          <p:nvPr>
            <p:ph type="dt" sz="half" idx="10"/>
          </p:nvPr>
        </p:nvSpPr>
        <p:spPr/>
        <p:txBody>
          <a:bodyPr/>
          <a:lstStyle/>
          <a:p>
            <a:fld id="{469DF298-0E8D-45D8-86B6-EDD1B46D6350}" type="datetime1">
              <a:rPr lang="en-GB" smtClean="0"/>
              <a:t>25/10/2022</a:t>
            </a:fld>
            <a:endParaRPr lang="en-GB" dirty="0"/>
          </a:p>
        </p:txBody>
      </p:sp>
      <p:sp>
        <p:nvSpPr>
          <p:cNvPr id="5" name="Footer Placeholder 4">
            <a:extLst>
              <a:ext uri="{FF2B5EF4-FFF2-40B4-BE49-F238E27FC236}">
                <a16:creationId xmlns:a16="http://schemas.microsoft.com/office/drawing/2014/main" id="{5BBEA9D6-B914-4B57-93AC-FDE62912D4B5}"/>
              </a:ext>
            </a:extLst>
          </p:cNvPr>
          <p:cNvSpPr>
            <a:spLocks noGrp="1"/>
          </p:cNvSpPr>
          <p:nvPr>
            <p:ph type="ftr" sz="quarter" idx="11"/>
          </p:nvPr>
        </p:nvSpPr>
        <p:spPr/>
        <p:txBody>
          <a:bodyPr/>
          <a:lstStyle/>
          <a:p>
            <a:r>
              <a:rPr lang="en-GB" dirty="0"/>
              <a:t>version 1.0</a:t>
            </a:r>
          </a:p>
        </p:txBody>
      </p:sp>
      <p:sp>
        <p:nvSpPr>
          <p:cNvPr id="6" name="Slide Number Placeholder 5">
            <a:extLst>
              <a:ext uri="{FF2B5EF4-FFF2-40B4-BE49-F238E27FC236}">
                <a16:creationId xmlns:a16="http://schemas.microsoft.com/office/drawing/2014/main" id="{D3B4275F-4E18-4E85-A473-98080D10CF13}"/>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412200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AA0E-427D-4B79-8DB9-76E624CC58E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510B8B-0874-4F30-8C42-9F3B8F60B72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9177F-03DF-498D-AA9F-6CC74510373C}"/>
              </a:ext>
            </a:extLst>
          </p:cNvPr>
          <p:cNvSpPr>
            <a:spLocks noGrp="1"/>
          </p:cNvSpPr>
          <p:nvPr>
            <p:ph type="dt" sz="half" idx="10"/>
          </p:nvPr>
        </p:nvSpPr>
        <p:spPr/>
        <p:txBody>
          <a:bodyPr/>
          <a:lstStyle/>
          <a:p>
            <a:fld id="{6BE92EBA-8355-4D0F-9AF8-25ECA583F300}" type="datetime1">
              <a:rPr lang="en-GB" smtClean="0"/>
              <a:t>25/10/2022</a:t>
            </a:fld>
            <a:endParaRPr lang="en-GB" dirty="0"/>
          </a:p>
        </p:txBody>
      </p:sp>
      <p:sp>
        <p:nvSpPr>
          <p:cNvPr id="5" name="Footer Placeholder 4">
            <a:extLst>
              <a:ext uri="{FF2B5EF4-FFF2-40B4-BE49-F238E27FC236}">
                <a16:creationId xmlns:a16="http://schemas.microsoft.com/office/drawing/2014/main" id="{497811F4-A31F-48C4-A414-A68F74194C07}"/>
              </a:ext>
            </a:extLst>
          </p:cNvPr>
          <p:cNvSpPr>
            <a:spLocks noGrp="1"/>
          </p:cNvSpPr>
          <p:nvPr>
            <p:ph type="ftr" sz="quarter" idx="11"/>
          </p:nvPr>
        </p:nvSpPr>
        <p:spPr/>
        <p:txBody>
          <a:bodyPr/>
          <a:lstStyle/>
          <a:p>
            <a:r>
              <a:rPr lang="en-GB" dirty="0"/>
              <a:t>version 1.0</a:t>
            </a:r>
          </a:p>
        </p:txBody>
      </p:sp>
      <p:sp>
        <p:nvSpPr>
          <p:cNvPr id="6" name="Slide Number Placeholder 5">
            <a:extLst>
              <a:ext uri="{FF2B5EF4-FFF2-40B4-BE49-F238E27FC236}">
                <a16:creationId xmlns:a16="http://schemas.microsoft.com/office/drawing/2014/main" id="{88672AE3-FEA0-4124-A8A1-93B4B19565E5}"/>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229455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63F0-43FD-4F6E-90DF-61995D37C5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6C7DC9-ABBC-491D-BD21-36CC4EC46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0B64E-5CF4-44E9-89C5-E1B2C7ABCD83}"/>
              </a:ext>
            </a:extLst>
          </p:cNvPr>
          <p:cNvSpPr>
            <a:spLocks noGrp="1"/>
          </p:cNvSpPr>
          <p:nvPr>
            <p:ph type="dt" sz="half" idx="10"/>
          </p:nvPr>
        </p:nvSpPr>
        <p:spPr/>
        <p:txBody>
          <a:bodyPr/>
          <a:lstStyle/>
          <a:p>
            <a:fld id="{F47565A6-087F-447C-8A50-1B7DE960F690}" type="datetime1">
              <a:rPr lang="en-GB" smtClean="0"/>
              <a:t>25/10/2022</a:t>
            </a:fld>
            <a:endParaRPr lang="en-GB" dirty="0"/>
          </a:p>
        </p:txBody>
      </p:sp>
      <p:sp>
        <p:nvSpPr>
          <p:cNvPr id="5" name="Footer Placeholder 4">
            <a:extLst>
              <a:ext uri="{FF2B5EF4-FFF2-40B4-BE49-F238E27FC236}">
                <a16:creationId xmlns:a16="http://schemas.microsoft.com/office/drawing/2014/main" id="{C43B44AB-92F9-4931-9C1A-387190777AEF}"/>
              </a:ext>
            </a:extLst>
          </p:cNvPr>
          <p:cNvSpPr>
            <a:spLocks noGrp="1"/>
          </p:cNvSpPr>
          <p:nvPr>
            <p:ph type="ftr" sz="quarter" idx="11"/>
          </p:nvPr>
        </p:nvSpPr>
        <p:spPr/>
        <p:txBody>
          <a:bodyPr/>
          <a:lstStyle/>
          <a:p>
            <a:r>
              <a:rPr lang="en-GB" dirty="0"/>
              <a:t>version 1.0</a:t>
            </a:r>
          </a:p>
        </p:txBody>
      </p:sp>
      <p:sp>
        <p:nvSpPr>
          <p:cNvPr id="6" name="Slide Number Placeholder 5">
            <a:extLst>
              <a:ext uri="{FF2B5EF4-FFF2-40B4-BE49-F238E27FC236}">
                <a16:creationId xmlns:a16="http://schemas.microsoft.com/office/drawing/2014/main" id="{BCF5E835-B628-41A5-920C-0CB98F51207C}"/>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153778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1AE6-F607-41E8-A815-72E64EC08B1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1FAC96-D49A-4D8B-8159-506FB60099A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FB43B-94CE-44F7-9D20-39C3F83A39D2}"/>
              </a:ext>
            </a:extLst>
          </p:cNvPr>
          <p:cNvSpPr>
            <a:spLocks noGrp="1"/>
          </p:cNvSpPr>
          <p:nvPr>
            <p:ph type="dt" sz="half" idx="10"/>
          </p:nvPr>
        </p:nvSpPr>
        <p:spPr/>
        <p:txBody>
          <a:bodyPr/>
          <a:lstStyle/>
          <a:p>
            <a:fld id="{859CE7D8-28B7-4507-A5E1-54E20CF69CD7}" type="datetime1">
              <a:rPr lang="en-GB" smtClean="0"/>
              <a:t>25/10/2022</a:t>
            </a:fld>
            <a:endParaRPr lang="en-GB" dirty="0"/>
          </a:p>
        </p:txBody>
      </p:sp>
      <p:sp>
        <p:nvSpPr>
          <p:cNvPr id="5" name="Footer Placeholder 4">
            <a:extLst>
              <a:ext uri="{FF2B5EF4-FFF2-40B4-BE49-F238E27FC236}">
                <a16:creationId xmlns:a16="http://schemas.microsoft.com/office/drawing/2014/main" id="{B8E546D9-FFE8-4DCE-8582-B3765005D880}"/>
              </a:ext>
            </a:extLst>
          </p:cNvPr>
          <p:cNvSpPr>
            <a:spLocks noGrp="1"/>
          </p:cNvSpPr>
          <p:nvPr>
            <p:ph type="ftr" sz="quarter" idx="11"/>
          </p:nvPr>
        </p:nvSpPr>
        <p:spPr/>
        <p:txBody>
          <a:bodyPr/>
          <a:lstStyle/>
          <a:p>
            <a:r>
              <a:rPr lang="en-GB" dirty="0"/>
              <a:t>version 1.0</a:t>
            </a:r>
          </a:p>
        </p:txBody>
      </p:sp>
      <p:sp>
        <p:nvSpPr>
          <p:cNvPr id="6" name="Slide Number Placeholder 5">
            <a:extLst>
              <a:ext uri="{FF2B5EF4-FFF2-40B4-BE49-F238E27FC236}">
                <a16:creationId xmlns:a16="http://schemas.microsoft.com/office/drawing/2014/main" id="{15702AF9-6F67-4C64-953B-6937C4C70DF8}"/>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73415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7AC7-1FD0-4BE9-ADCF-3A7AD51984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A608CA-ABE7-423C-A025-2A7E50E93B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7B1F33-4853-4DD5-9A1A-822C2E1E894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BFD5CA-8B14-4B35-9FA9-C032A06CE55C}"/>
              </a:ext>
            </a:extLst>
          </p:cNvPr>
          <p:cNvSpPr>
            <a:spLocks noGrp="1"/>
          </p:cNvSpPr>
          <p:nvPr>
            <p:ph type="dt" sz="half" idx="10"/>
          </p:nvPr>
        </p:nvSpPr>
        <p:spPr/>
        <p:txBody>
          <a:bodyPr/>
          <a:lstStyle/>
          <a:p>
            <a:fld id="{D429D727-F0BC-4342-B2B7-E4CF58D048F9}" type="datetime1">
              <a:rPr lang="en-GB" smtClean="0"/>
              <a:t>25/10/2022</a:t>
            </a:fld>
            <a:endParaRPr lang="en-GB" dirty="0"/>
          </a:p>
        </p:txBody>
      </p:sp>
      <p:sp>
        <p:nvSpPr>
          <p:cNvPr id="6" name="Footer Placeholder 5">
            <a:extLst>
              <a:ext uri="{FF2B5EF4-FFF2-40B4-BE49-F238E27FC236}">
                <a16:creationId xmlns:a16="http://schemas.microsoft.com/office/drawing/2014/main" id="{313D95BC-F39A-46BC-AA84-484E756DAC64}"/>
              </a:ext>
            </a:extLst>
          </p:cNvPr>
          <p:cNvSpPr>
            <a:spLocks noGrp="1"/>
          </p:cNvSpPr>
          <p:nvPr>
            <p:ph type="ftr" sz="quarter" idx="11"/>
          </p:nvPr>
        </p:nvSpPr>
        <p:spPr/>
        <p:txBody>
          <a:bodyPr/>
          <a:lstStyle/>
          <a:p>
            <a:r>
              <a:rPr lang="en-GB" dirty="0"/>
              <a:t>version 1.0</a:t>
            </a:r>
          </a:p>
        </p:txBody>
      </p:sp>
      <p:sp>
        <p:nvSpPr>
          <p:cNvPr id="7" name="Slide Number Placeholder 6">
            <a:extLst>
              <a:ext uri="{FF2B5EF4-FFF2-40B4-BE49-F238E27FC236}">
                <a16:creationId xmlns:a16="http://schemas.microsoft.com/office/drawing/2014/main" id="{AEE56834-003F-4990-9AEC-6F4A24916D84}"/>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392129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31EA-B5A6-4F0A-A88E-E5D2216561B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7AF238-1207-41B4-80AD-37607162DA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28BCFD4-E397-4144-9E6D-9322DF89C2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D02AF8-D6E1-41B6-8548-ADA472176F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18D52-CD98-40D0-AD96-3503931DA0A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9C4413-4D6B-46C3-8B56-3DC9B86EE831}"/>
              </a:ext>
            </a:extLst>
          </p:cNvPr>
          <p:cNvSpPr>
            <a:spLocks noGrp="1"/>
          </p:cNvSpPr>
          <p:nvPr>
            <p:ph type="dt" sz="half" idx="10"/>
          </p:nvPr>
        </p:nvSpPr>
        <p:spPr/>
        <p:txBody>
          <a:bodyPr/>
          <a:lstStyle/>
          <a:p>
            <a:fld id="{FC8A6E7C-5E28-477D-B83F-798849FC9FEC}" type="datetime1">
              <a:rPr lang="en-GB" smtClean="0"/>
              <a:t>25/10/2022</a:t>
            </a:fld>
            <a:endParaRPr lang="en-GB" dirty="0"/>
          </a:p>
        </p:txBody>
      </p:sp>
      <p:sp>
        <p:nvSpPr>
          <p:cNvPr id="8" name="Footer Placeholder 7">
            <a:extLst>
              <a:ext uri="{FF2B5EF4-FFF2-40B4-BE49-F238E27FC236}">
                <a16:creationId xmlns:a16="http://schemas.microsoft.com/office/drawing/2014/main" id="{681A887B-18CB-440B-BB05-F86857AF7D7A}"/>
              </a:ext>
            </a:extLst>
          </p:cNvPr>
          <p:cNvSpPr>
            <a:spLocks noGrp="1"/>
          </p:cNvSpPr>
          <p:nvPr>
            <p:ph type="ftr" sz="quarter" idx="11"/>
          </p:nvPr>
        </p:nvSpPr>
        <p:spPr/>
        <p:txBody>
          <a:bodyPr/>
          <a:lstStyle/>
          <a:p>
            <a:r>
              <a:rPr lang="en-GB" dirty="0"/>
              <a:t>version 1.0</a:t>
            </a:r>
          </a:p>
        </p:txBody>
      </p:sp>
      <p:sp>
        <p:nvSpPr>
          <p:cNvPr id="9" name="Slide Number Placeholder 8">
            <a:extLst>
              <a:ext uri="{FF2B5EF4-FFF2-40B4-BE49-F238E27FC236}">
                <a16:creationId xmlns:a16="http://schemas.microsoft.com/office/drawing/2014/main" id="{AE906F57-BDD2-4562-847F-7128B4ADFB00}"/>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349075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0A98-1402-415C-974E-AA67E26B20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42DB2F-271F-4CF1-8EE8-D28511E85E95}"/>
              </a:ext>
            </a:extLst>
          </p:cNvPr>
          <p:cNvSpPr>
            <a:spLocks noGrp="1"/>
          </p:cNvSpPr>
          <p:nvPr>
            <p:ph type="dt" sz="half" idx="10"/>
          </p:nvPr>
        </p:nvSpPr>
        <p:spPr/>
        <p:txBody>
          <a:bodyPr/>
          <a:lstStyle/>
          <a:p>
            <a:fld id="{24CFB3BF-1E20-491F-965A-74744AA30E9F}" type="datetime1">
              <a:rPr lang="en-GB" smtClean="0"/>
              <a:t>25/10/2022</a:t>
            </a:fld>
            <a:endParaRPr lang="en-GB" dirty="0"/>
          </a:p>
        </p:txBody>
      </p:sp>
      <p:sp>
        <p:nvSpPr>
          <p:cNvPr id="4" name="Footer Placeholder 3">
            <a:extLst>
              <a:ext uri="{FF2B5EF4-FFF2-40B4-BE49-F238E27FC236}">
                <a16:creationId xmlns:a16="http://schemas.microsoft.com/office/drawing/2014/main" id="{CACA2F72-05C0-4B29-AFA4-F6B8B2B0FBBF}"/>
              </a:ext>
            </a:extLst>
          </p:cNvPr>
          <p:cNvSpPr>
            <a:spLocks noGrp="1"/>
          </p:cNvSpPr>
          <p:nvPr>
            <p:ph type="ftr" sz="quarter" idx="11"/>
          </p:nvPr>
        </p:nvSpPr>
        <p:spPr/>
        <p:txBody>
          <a:bodyPr/>
          <a:lstStyle/>
          <a:p>
            <a:r>
              <a:rPr lang="en-GB" dirty="0"/>
              <a:t>version 1.0</a:t>
            </a:r>
          </a:p>
        </p:txBody>
      </p:sp>
      <p:sp>
        <p:nvSpPr>
          <p:cNvPr id="5" name="Slide Number Placeholder 4">
            <a:extLst>
              <a:ext uri="{FF2B5EF4-FFF2-40B4-BE49-F238E27FC236}">
                <a16:creationId xmlns:a16="http://schemas.microsoft.com/office/drawing/2014/main" id="{657FB2EF-BAB8-42CE-9C39-94EA66BCE7FC}"/>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57959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ED6B9-B3C0-4258-BE58-6CFFCE873DD7}"/>
              </a:ext>
            </a:extLst>
          </p:cNvPr>
          <p:cNvSpPr>
            <a:spLocks noGrp="1"/>
          </p:cNvSpPr>
          <p:nvPr>
            <p:ph type="dt" sz="half" idx="10"/>
          </p:nvPr>
        </p:nvSpPr>
        <p:spPr/>
        <p:txBody>
          <a:bodyPr/>
          <a:lstStyle/>
          <a:p>
            <a:fld id="{0B3F7533-620E-47DD-B13E-20676AC35E37}" type="datetime1">
              <a:rPr lang="en-GB" smtClean="0"/>
              <a:t>25/10/2022</a:t>
            </a:fld>
            <a:endParaRPr lang="en-GB" dirty="0"/>
          </a:p>
        </p:txBody>
      </p:sp>
      <p:sp>
        <p:nvSpPr>
          <p:cNvPr id="3" name="Footer Placeholder 2">
            <a:extLst>
              <a:ext uri="{FF2B5EF4-FFF2-40B4-BE49-F238E27FC236}">
                <a16:creationId xmlns:a16="http://schemas.microsoft.com/office/drawing/2014/main" id="{E1E15669-D79A-4338-A826-4FB50D9A8FDD}"/>
              </a:ext>
            </a:extLst>
          </p:cNvPr>
          <p:cNvSpPr>
            <a:spLocks noGrp="1"/>
          </p:cNvSpPr>
          <p:nvPr>
            <p:ph type="ftr" sz="quarter" idx="11"/>
          </p:nvPr>
        </p:nvSpPr>
        <p:spPr/>
        <p:txBody>
          <a:bodyPr/>
          <a:lstStyle/>
          <a:p>
            <a:r>
              <a:rPr lang="en-GB" dirty="0"/>
              <a:t>version 1.0</a:t>
            </a:r>
          </a:p>
        </p:txBody>
      </p:sp>
      <p:sp>
        <p:nvSpPr>
          <p:cNvPr id="4" name="Slide Number Placeholder 3">
            <a:extLst>
              <a:ext uri="{FF2B5EF4-FFF2-40B4-BE49-F238E27FC236}">
                <a16:creationId xmlns:a16="http://schemas.microsoft.com/office/drawing/2014/main" id="{D92E9C2D-8B2C-4628-B03F-0F4E76AC9630}"/>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333819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C7B5-0D87-4B79-AC72-DA8A7E34BB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4D94DD-8FEF-4FAF-9C0A-35E6E7E886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6DF397-25FD-4B7D-8B05-70A4BAC132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92216A-8383-4CAD-922F-F20E79658FFF}"/>
              </a:ext>
            </a:extLst>
          </p:cNvPr>
          <p:cNvSpPr>
            <a:spLocks noGrp="1"/>
          </p:cNvSpPr>
          <p:nvPr>
            <p:ph type="dt" sz="half" idx="10"/>
          </p:nvPr>
        </p:nvSpPr>
        <p:spPr/>
        <p:txBody>
          <a:bodyPr/>
          <a:lstStyle/>
          <a:p>
            <a:fld id="{13C46205-79B7-42D6-B842-E69D9861A4A5}" type="datetime1">
              <a:rPr lang="en-GB" smtClean="0"/>
              <a:t>25/10/2022</a:t>
            </a:fld>
            <a:endParaRPr lang="en-GB" dirty="0"/>
          </a:p>
        </p:txBody>
      </p:sp>
      <p:sp>
        <p:nvSpPr>
          <p:cNvPr id="6" name="Footer Placeholder 5">
            <a:extLst>
              <a:ext uri="{FF2B5EF4-FFF2-40B4-BE49-F238E27FC236}">
                <a16:creationId xmlns:a16="http://schemas.microsoft.com/office/drawing/2014/main" id="{5FED9953-4984-4DD5-B7CA-B5DAE699DEF0}"/>
              </a:ext>
            </a:extLst>
          </p:cNvPr>
          <p:cNvSpPr>
            <a:spLocks noGrp="1"/>
          </p:cNvSpPr>
          <p:nvPr>
            <p:ph type="ftr" sz="quarter" idx="11"/>
          </p:nvPr>
        </p:nvSpPr>
        <p:spPr/>
        <p:txBody>
          <a:bodyPr/>
          <a:lstStyle/>
          <a:p>
            <a:r>
              <a:rPr lang="en-GB" dirty="0"/>
              <a:t>version 1.0</a:t>
            </a:r>
          </a:p>
        </p:txBody>
      </p:sp>
      <p:sp>
        <p:nvSpPr>
          <p:cNvPr id="7" name="Slide Number Placeholder 6">
            <a:extLst>
              <a:ext uri="{FF2B5EF4-FFF2-40B4-BE49-F238E27FC236}">
                <a16:creationId xmlns:a16="http://schemas.microsoft.com/office/drawing/2014/main" id="{527D3309-4028-429D-B6D8-0013DCF235DA}"/>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19158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A0C8-FB6F-4879-BC68-751648EFC6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B80001-95DA-4931-B904-D155FAD546D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4E2CF698-063E-463E-AF5F-C690FE30EE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29732F-B8DE-47F5-9E81-EDE4FA9E4D01}"/>
              </a:ext>
            </a:extLst>
          </p:cNvPr>
          <p:cNvSpPr>
            <a:spLocks noGrp="1"/>
          </p:cNvSpPr>
          <p:nvPr>
            <p:ph type="dt" sz="half" idx="10"/>
          </p:nvPr>
        </p:nvSpPr>
        <p:spPr/>
        <p:txBody>
          <a:bodyPr/>
          <a:lstStyle/>
          <a:p>
            <a:fld id="{7E8B9006-036D-4EA3-9105-22B2E8D85096}" type="datetime1">
              <a:rPr lang="en-GB" smtClean="0"/>
              <a:t>25/10/2022</a:t>
            </a:fld>
            <a:endParaRPr lang="en-GB" dirty="0"/>
          </a:p>
        </p:txBody>
      </p:sp>
      <p:sp>
        <p:nvSpPr>
          <p:cNvPr id="6" name="Footer Placeholder 5">
            <a:extLst>
              <a:ext uri="{FF2B5EF4-FFF2-40B4-BE49-F238E27FC236}">
                <a16:creationId xmlns:a16="http://schemas.microsoft.com/office/drawing/2014/main" id="{E1E0741A-181C-4970-B10C-E78BE6C4E87C}"/>
              </a:ext>
            </a:extLst>
          </p:cNvPr>
          <p:cNvSpPr>
            <a:spLocks noGrp="1"/>
          </p:cNvSpPr>
          <p:nvPr>
            <p:ph type="ftr" sz="quarter" idx="11"/>
          </p:nvPr>
        </p:nvSpPr>
        <p:spPr/>
        <p:txBody>
          <a:bodyPr/>
          <a:lstStyle/>
          <a:p>
            <a:r>
              <a:rPr lang="en-GB" dirty="0"/>
              <a:t>version 1.0</a:t>
            </a:r>
          </a:p>
        </p:txBody>
      </p:sp>
      <p:sp>
        <p:nvSpPr>
          <p:cNvPr id="7" name="Slide Number Placeholder 6">
            <a:extLst>
              <a:ext uri="{FF2B5EF4-FFF2-40B4-BE49-F238E27FC236}">
                <a16:creationId xmlns:a16="http://schemas.microsoft.com/office/drawing/2014/main" id="{43839A2A-CC61-43FC-98B0-E703A700DF7B}"/>
              </a:ext>
            </a:extLst>
          </p:cNvPr>
          <p:cNvSpPr>
            <a:spLocks noGrp="1"/>
          </p:cNvSpPr>
          <p:nvPr>
            <p:ph type="sldNum" sz="quarter" idx="12"/>
          </p:nvPr>
        </p:nvSpPr>
        <p:spPr/>
        <p:txBody>
          <a:bodyPr/>
          <a:lstStyle/>
          <a:p>
            <a:fld id="{7CED9625-BBE4-49F9-B2E5-7E4F325E190A}" type="slidenum">
              <a:rPr lang="en-GB" smtClean="0"/>
              <a:t>‹#›</a:t>
            </a:fld>
            <a:endParaRPr lang="en-GB" dirty="0"/>
          </a:p>
        </p:txBody>
      </p:sp>
    </p:spTree>
    <p:extLst>
      <p:ext uri="{BB962C8B-B14F-4D97-AF65-F5344CB8AC3E}">
        <p14:creationId xmlns:p14="http://schemas.microsoft.com/office/powerpoint/2010/main" val="77246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113A6-E292-4716-9ED6-8D3776AE3D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E0400-8F58-4871-9773-4BA71056A8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057B71-B6C4-43C4-B52C-1200184B35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E0E817-A45C-42D2-B55B-18F4168B0203}" type="datetime1">
              <a:rPr lang="en-GB" smtClean="0"/>
              <a:t>25/10/2022</a:t>
            </a:fld>
            <a:endParaRPr lang="en-GB" dirty="0"/>
          </a:p>
        </p:txBody>
      </p:sp>
      <p:sp>
        <p:nvSpPr>
          <p:cNvPr id="5" name="Footer Placeholder 4">
            <a:extLst>
              <a:ext uri="{FF2B5EF4-FFF2-40B4-BE49-F238E27FC236}">
                <a16:creationId xmlns:a16="http://schemas.microsoft.com/office/drawing/2014/main" id="{77056DB2-6D16-4127-98B8-996F941CE4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version 1.0</a:t>
            </a:r>
          </a:p>
        </p:txBody>
      </p:sp>
      <p:sp>
        <p:nvSpPr>
          <p:cNvPr id="6" name="Slide Number Placeholder 5">
            <a:extLst>
              <a:ext uri="{FF2B5EF4-FFF2-40B4-BE49-F238E27FC236}">
                <a16:creationId xmlns:a16="http://schemas.microsoft.com/office/drawing/2014/main" id="{C8CA9818-D5B4-42A3-BBFE-FC69A52046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ED9625-BBE4-49F9-B2E5-7E4F325E190A}" type="slidenum">
              <a:rPr lang="en-GB" smtClean="0"/>
              <a:t>‹#›</a:t>
            </a:fld>
            <a:endParaRPr lang="en-GB" dirty="0"/>
          </a:p>
        </p:txBody>
      </p:sp>
      <p:sp>
        <p:nvSpPr>
          <p:cNvPr id="7" name="MSIPCMContentMarking" descr="{&quot;HashCode&quot;:1172166973,&quot;Placement&quot;:&quot;Footer&quot;,&quot;Top&quot;:505.8859,&quot;Left&quot;:0.0,&quot;SlideWidth&quot;:720,&quot;SlideHeight&quot;:540}">
            <a:extLst>
              <a:ext uri="{FF2B5EF4-FFF2-40B4-BE49-F238E27FC236}">
                <a16:creationId xmlns:a16="http://schemas.microsoft.com/office/drawing/2014/main" id="{F3316236-5963-46B6-9D7A-75DDC704EDDC}"/>
              </a:ext>
            </a:extLst>
          </p:cNvPr>
          <p:cNvSpPr txBox="1"/>
          <p:nvPr userDrawn="1"/>
        </p:nvSpPr>
        <p:spPr>
          <a:xfrm>
            <a:off x="0" y="6424751"/>
            <a:ext cx="9144000" cy="433249"/>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111922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1110032/2022-to-2023-cold-weather-plan-for-England.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v.uk/guidance/people-with-symptoms-of-a-respiratory-infection-including-covid-19" TargetMode="External"/><Relationship Id="rId3" Type="http://schemas.openxmlformats.org/officeDocument/2006/relationships/hyperlink" Target="https://www.nhs.uk/conditions/coronavirus-covid-19/coronavirus-vaccination/coronavirus-vaccine/" TargetMode="External"/><Relationship Id="rId7" Type="http://schemas.openxmlformats.org/officeDocument/2006/relationships/hyperlink" Target="https://assets.nhs.uk/nhsuk-cms/documents/211207_SWTW2021_EasyRead_Leaflet_WebAcc.pdf" TargetMode="External"/><Relationship Id="rId2" Type="http://schemas.openxmlformats.org/officeDocument/2006/relationships/hyperlink" Target="https://www.nhs.uk/conditions/vaccinations/flu-influenza-vaccine/" TargetMode="External"/><Relationship Id="rId1" Type="http://schemas.openxmlformats.org/officeDocument/2006/relationships/slideLayout" Target="../slideLayouts/slideLayout2.xml"/><Relationship Id="rId6" Type="http://schemas.openxmlformats.org/officeDocument/2006/relationships/hyperlink" Target="https://soundcloud.com/nhsengland/advice-on-how-to-stay-well-this-winter-from-nhs-england?si=3c093892db874854ac0f3d59550281df&amp;utm_source=clipboard&amp;utm_medium=text&amp;utm_campaign=social_sharing" TargetMode="External"/><Relationship Id="rId5" Type="http://schemas.openxmlformats.org/officeDocument/2006/relationships/hyperlink" Target="https://assets.nhs.uk/nhsuk-cms/documents/221005_SWTW2022_HUHY_Stay_Well_Leaflet_LargePrint_WebAcc.pdf" TargetMode="External"/><Relationship Id="rId10" Type="http://schemas.openxmlformats.org/officeDocument/2006/relationships/hyperlink" Target="https://www.nhs.uk/every-mind-matters/mental-wellbeing-tips/top-tips-to-improve-your-mental-wellbeing/" TargetMode="External"/><Relationship Id="rId4" Type="http://schemas.openxmlformats.org/officeDocument/2006/relationships/hyperlink" Target="https://www.gov.uk/government/publications/keep-warm-keep-well-leaflet-gives-advice-on-staying-healthy-in-cold-weather" TargetMode="External"/><Relationship Id="rId9" Type="http://schemas.openxmlformats.org/officeDocument/2006/relationships/hyperlink" Target="https://assets.publishing.service.gov.uk/government/uploads/system/uploads/attachment_data/file/1026127/Top_tips_to_keep_warm_keep_well_2021.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infection-prevention-and-control-in-care-homes-information-resource-published" TargetMode="External"/><Relationship Id="rId2" Type="http://schemas.openxmlformats.org/officeDocument/2006/relationships/hyperlink" Target="https://www.nice.org.uk/about/nice-communities/social-care/quick-guides/helping-to-prevent-winter-deaths-and-illnesses-associated-with-cold-homes" TargetMode="External"/><Relationship Id="rId1" Type="http://schemas.openxmlformats.org/officeDocument/2006/relationships/slideLayout" Target="../slideLayouts/slideLayout2.xml"/><Relationship Id="rId6" Type="http://schemas.openxmlformats.org/officeDocument/2006/relationships/hyperlink" Target="https://www.gov.uk/topic/health-protection/infectious-diseases" TargetMode="External"/><Relationship Id="rId5" Type="http://schemas.openxmlformats.org/officeDocument/2006/relationships/hyperlink" Target="https://www.gov.uk/government/publications/acute-respiratory-disease-managing-outbreaks-in-care-homes" TargetMode="External"/><Relationship Id="rId4" Type="http://schemas.openxmlformats.org/officeDocument/2006/relationships/hyperlink" Target="https://www.gov.uk/government/publications/infection-prevention-and-control-in-adult-social-care-setting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se.org.uk/downloads/toolkits/fuel-poverty/affordable-warmth-and-health-evaluation-toolkit.pdf" TargetMode="External"/><Relationship Id="rId3" Type="http://schemas.openxmlformats.org/officeDocument/2006/relationships/hyperlink" Target="https://assets.nhs.uk/nhsuk-cms/documents/221005_SWTW2022_HUHY_Stay_Well_Leaflet_LargePrint_WebAcc.pdf" TargetMode="External"/><Relationship Id="rId7" Type="http://schemas.openxmlformats.org/officeDocument/2006/relationships/hyperlink" Target="https://winterwarmthengland.co.uk/support.html" TargetMode="External"/><Relationship Id="rId2" Type="http://schemas.openxmlformats.org/officeDocument/2006/relationships/hyperlink" Target="https://assets.publishing.service.gov.uk/government/uploads/system/uploads/attachment_data/file/1110032/2022-to-2023-cold-weather-plan-for-England.pdf" TargetMode="External"/><Relationship Id="rId1" Type="http://schemas.openxmlformats.org/officeDocument/2006/relationships/slideLayout" Target="../slideLayouts/slideLayout2.xml"/><Relationship Id="rId6" Type="http://schemas.openxmlformats.org/officeDocument/2006/relationships/hyperlink" Target="https://www.citizensadvice.org.uk/about-us/our-work/advice-partnerships/cold-homes-toolkit/" TargetMode="External"/><Relationship Id="rId5" Type="http://schemas.openxmlformats.org/officeDocument/2006/relationships/hyperlink" Target="https://lpbcc.files.wordpress.com/2012/02/ref-11-seasonal-access-deaths.pdf" TargetMode="External"/><Relationship Id="rId10" Type="http://schemas.openxmlformats.org/officeDocument/2006/relationships/hyperlink" Target="https://www.nice.org.uk/guidance/ng6" TargetMode="External"/><Relationship Id="rId4" Type="http://schemas.openxmlformats.org/officeDocument/2006/relationships/hyperlink" Target="https://public.govdelivery.com/accounts/UKMETOFFICE/subscriber/new?qsp=PHE" TargetMode="External"/><Relationship Id="rId9" Type="http://schemas.openxmlformats.org/officeDocument/2006/relationships/hyperlink" Target="https://www.e-lfh.org.uk/e-learning-to-help-people-living-in-cold-hom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itizensadvice.org.uk/" TargetMode="External"/><Relationship Id="rId2" Type="http://schemas.openxmlformats.org/officeDocument/2006/relationships/hyperlink" Target="https://www.simpleenergyadvice.org.uk/" TargetMode="External"/><Relationship Id="rId1" Type="http://schemas.openxmlformats.org/officeDocument/2006/relationships/slideLayout" Target="../slideLayouts/slideLayout2.xml"/><Relationship Id="rId6" Type="http://schemas.openxmlformats.org/officeDocument/2006/relationships/hyperlink" Target="https://www.ofgem.gov.uk/consumers/household-gas-and-electricity-guide/extra-help-energy-services/priority-services-register" TargetMode="External"/><Relationship Id="rId5" Type="http://schemas.openxmlformats.org/officeDocument/2006/relationships/hyperlink" Target="https://www.watersafe.org.uk/advice/general_plumbing_advice/winter_advice/" TargetMode="External"/><Relationship Id="rId4" Type="http://schemas.openxmlformats.org/officeDocument/2006/relationships/hyperlink" Target="https://www.hse.gov.uk/gas/domestic/co.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winter-fuel-payment" TargetMode="External"/><Relationship Id="rId2" Type="http://schemas.openxmlformats.org/officeDocument/2006/relationships/hyperlink" Target="https://www.gov.uk/cold-weather-payment" TargetMode="External"/><Relationship Id="rId1" Type="http://schemas.openxmlformats.org/officeDocument/2006/relationships/slideLayout" Target="../slideLayouts/slideLayout2.xml"/><Relationship Id="rId5" Type="http://schemas.openxmlformats.org/officeDocument/2006/relationships/hyperlink" Target="https://www.gov.uk/browse/benefits/low-income" TargetMode="External"/><Relationship Id="rId4" Type="http://schemas.openxmlformats.org/officeDocument/2006/relationships/hyperlink" Target="https://www.gov.uk/the-warm-home-discount-schem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BerkshirePublicHealth@bracknell-forest.gov.uk" TargetMode="External"/><Relationship Id="rId3" Type="http://schemas.openxmlformats.org/officeDocument/2006/relationships/hyperlink" Target="mailto:charlotte.littlemore@rbwm.gov.uk" TargetMode="External"/><Relationship Id="rId7" Type="http://schemas.openxmlformats.org/officeDocument/2006/relationships/hyperlink" Target="mailto:public.health@wokingham.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publichealthandwellbeing@westberks.gov.uk" TargetMode="External"/><Relationship Id="rId5" Type="http://schemas.openxmlformats.org/officeDocument/2006/relationships/hyperlink" Target="mailto:wellbeing.service@reading.gov.uk" TargetMode="External"/><Relationship Id="rId4" Type="http://schemas.openxmlformats.org/officeDocument/2006/relationships/hyperlink" Target="mailto:PublicHealthSlough@slough.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10032/2022-to-2023-cold-weather-plan-for-England.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10032/2022-to-2023-cold-weather-plan-for-England.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toffice.gov.uk/public/weather/cold-weather-alert/?tab=coldWeatherAlert&amp;season=normal" TargetMode="External"/><Relationship Id="rId2" Type="http://schemas.openxmlformats.org/officeDocument/2006/relationships/hyperlink" Target="https://www.metoffice.gov.uk/public/weather/cold-weather-alert/?tab=coldWeatherAlert&amp;season=normal#?tab=coldWeatherAler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es on snow covered landscape">
            <a:extLst>
              <a:ext uri="{FF2B5EF4-FFF2-40B4-BE49-F238E27FC236}">
                <a16:creationId xmlns:a16="http://schemas.microsoft.com/office/drawing/2014/main" id="{B1BAE872-CEF8-44A7-9D79-25EA22C4A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26" y="136524"/>
            <a:ext cx="8822061" cy="6339732"/>
          </a:xfrm>
          <a:prstGeom prst="rect">
            <a:avLst/>
          </a:prstGeom>
        </p:spPr>
      </p:pic>
      <p:sp>
        <p:nvSpPr>
          <p:cNvPr id="2" name="Title 1"/>
          <p:cNvSpPr>
            <a:spLocks noGrp="1"/>
          </p:cNvSpPr>
          <p:nvPr>
            <p:ph type="ctrTitle"/>
          </p:nvPr>
        </p:nvSpPr>
        <p:spPr>
          <a:xfrm>
            <a:off x="899592" y="2188620"/>
            <a:ext cx="7772400" cy="2952328"/>
          </a:xfrm>
        </p:spPr>
        <p:txBody>
          <a:bodyPr>
            <a:noAutofit/>
          </a:bodyPr>
          <a:lstStyle/>
          <a:p>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br>
              <a:rPr lang="en-GB" sz="2800" dirty="0">
                <a:solidFill>
                  <a:srgbClr val="00B050"/>
                </a:solidFill>
                <a:latin typeface="Arial" panose="020B0604020202020204" pitchFamily="34" charset="0"/>
                <a:cs typeface="Arial" panose="020B0604020202020204" pitchFamily="34" charset="0"/>
              </a:rPr>
            </a:br>
            <a:r>
              <a:rPr lang="en-GB" sz="3600" b="1" dirty="0">
                <a:cs typeface="Arial" panose="020B0604020202020204" pitchFamily="34" charset="0"/>
              </a:rPr>
              <a:t>Berkshire Cold Weather Preparedness 2022</a:t>
            </a:r>
            <a:br>
              <a:rPr lang="en-GB" sz="2800" b="1" dirty="0">
                <a:solidFill>
                  <a:srgbClr val="00B050"/>
                </a:solidFill>
                <a:cs typeface="Arial" panose="020B0604020202020204" pitchFamily="34" charset="0"/>
              </a:rPr>
            </a:br>
            <a:br>
              <a:rPr lang="en-GB" sz="2800" dirty="0">
                <a:solidFill>
                  <a:srgbClr val="00B050"/>
                </a:solidFill>
                <a:cs typeface="Arial" panose="020B0604020202020204" pitchFamily="34" charset="0"/>
              </a:rPr>
            </a:br>
            <a:r>
              <a:rPr lang="en-GB" sz="3000" b="1" dirty="0">
                <a:solidFill>
                  <a:srgbClr val="FF0000"/>
                </a:solidFill>
                <a:cs typeface="Arial" panose="020B0604020202020204" pitchFamily="34" charset="0"/>
              </a:rPr>
              <a:t>Actions to prevent harm</a:t>
            </a:r>
            <a:br>
              <a:rPr lang="en-GB" sz="2800" b="1" dirty="0">
                <a:cs typeface="Arial" panose="020B0604020202020204" pitchFamily="34" charset="0"/>
              </a:rPr>
            </a:br>
            <a:br>
              <a:rPr lang="en-GB" sz="2800" b="1" dirty="0">
                <a:cs typeface="Arial" panose="020B0604020202020204" pitchFamily="34" charset="0"/>
              </a:rPr>
            </a:br>
            <a:r>
              <a:rPr lang="en-GB" sz="2400" b="1" dirty="0">
                <a:cs typeface="Arial" panose="020B0604020202020204" pitchFamily="34" charset="0"/>
              </a:rPr>
              <a:t>For Local authorities and Partners</a:t>
            </a:r>
            <a:br>
              <a:rPr lang="en-GB" sz="2400" b="1" dirty="0">
                <a:cs typeface="Arial" panose="020B0604020202020204" pitchFamily="34" charset="0"/>
              </a:rPr>
            </a:br>
            <a:br>
              <a:rPr lang="en-GB" sz="1400" b="1" dirty="0">
                <a:cs typeface="Arial" panose="020B0604020202020204" pitchFamily="34" charset="0"/>
              </a:rPr>
            </a:br>
            <a:r>
              <a:rPr lang="en-GB" sz="2400" b="1" dirty="0">
                <a:cs typeface="Arial" panose="020B0604020202020204" pitchFamily="34" charset="0"/>
              </a:rPr>
              <a:t>October 2022</a:t>
            </a:r>
            <a:br>
              <a:rPr lang="en-GB" sz="2400" dirty="0">
                <a:cs typeface="Arial" panose="020B0604020202020204" pitchFamily="34" charset="0"/>
              </a:rPr>
            </a:br>
            <a:br>
              <a:rPr lang="en-GB" sz="2400" dirty="0">
                <a:cs typeface="Arial" panose="020B0604020202020204" pitchFamily="34" charset="0"/>
              </a:rPr>
            </a:br>
            <a:r>
              <a:rPr lang="en-GB" sz="1800" b="1" dirty="0">
                <a:cs typeface="Arial" panose="020B0604020202020204" pitchFamily="34" charset="0"/>
              </a:rPr>
              <a:t>Content mainly from the </a:t>
            </a:r>
            <a:r>
              <a:rPr lang="en-GB" sz="1800" b="1" dirty="0">
                <a:solidFill>
                  <a:srgbClr val="002060"/>
                </a:solidFill>
                <a:cs typeface="Arial" panose="020B0604020202020204" pitchFamily="34" charset="0"/>
                <a:hlinkClick r:id="rId4">
                  <a:extLst>
                    <a:ext uri="{A12FA001-AC4F-418D-AE19-62706E023703}">
                      <ahyp:hlinkClr xmlns:ahyp="http://schemas.microsoft.com/office/drawing/2018/hyperlinkcolor" val="tx"/>
                    </a:ext>
                  </a:extLst>
                </a:hlinkClick>
              </a:rPr>
              <a:t>Cold Weather Plan </a:t>
            </a:r>
            <a:r>
              <a:rPr lang="en-GB" sz="1800" b="1" dirty="0">
                <a:cs typeface="Arial" panose="020B0604020202020204" pitchFamily="34" charset="0"/>
              </a:rPr>
              <a:t>for England</a:t>
            </a:r>
            <a:br>
              <a:rPr lang="en-GB" sz="1800" dirty="0">
                <a:solidFill>
                  <a:srgbClr val="00B050"/>
                </a:solidFill>
                <a:cs typeface="Arial" panose="020B0604020202020204" pitchFamily="34" charset="0"/>
              </a:rPr>
            </a:br>
            <a:endParaRPr lang="en-GB" sz="2800" dirty="0">
              <a:cs typeface="Arial" panose="020B0604020202020204" pitchFamily="34" charset="0"/>
            </a:endParaRPr>
          </a:p>
        </p:txBody>
      </p:sp>
      <p:sp>
        <p:nvSpPr>
          <p:cNvPr id="3" name="Footer Placeholder 2">
            <a:extLst>
              <a:ext uri="{FF2B5EF4-FFF2-40B4-BE49-F238E27FC236}">
                <a16:creationId xmlns:a16="http://schemas.microsoft.com/office/drawing/2014/main" id="{2F390F6B-9BA4-9395-638C-6E44CE3DB0E3}"/>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422679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D2F8-56B5-441B-977A-211228DE466E}"/>
              </a:ext>
            </a:extLst>
          </p:cNvPr>
          <p:cNvSpPr>
            <a:spLocks noGrp="1"/>
          </p:cNvSpPr>
          <p:nvPr>
            <p:ph type="title"/>
          </p:nvPr>
        </p:nvSpPr>
        <p:spPr/>
        <p:txBody>
          <a:bodyPr/>
          <a:lstStyle/>
          <a:p>
            <a:r>
              <a:rPr lang="en-GB" b="1" dirty="0"/>
              <a:t>Cold Weather Alerts – for you &amp; your team</a:t>
            </a:r>
          </a:p>
        </p:txBody>
      </p:sp>
      <p:sp>
        <p:nvSpPr>
          <p:cNvPr id="3" name="Content Placeholder 2">
            <a:extLst>
              <a:ext uri="{FF2B5EF4-FFF2-40B4-BE49-F238E27FC236}">
                <a16:creationId xmlns:a16="http://schemas.microsoft.com/office/drawing/2014/main" id="{2B005680-180A-4785-AE09-AFD2066BA1CB}"/>
              </a:ext>
            </a:extLst>
          </p:cNvPr>
          <p:cNvSpPr>
            <a:spLocks noGrp="1"/>
          </p:cNvSpPr>
          <p:nvPr>
            <p:ph idx="1"/>
          </p:nvPr>
        </p:nvSpPr>
        <p:spPr>
          <a:xfrm>
            <a:off x="457200" y="1417638"/>
            <a:ext cx="8229600" cy="4891682"/>
          </a:xfrm>
        </p:spPr>
        <p:txBody>
          <a:bodyPr>
            <a:normAutofit fontScale="25000" lnSpcReduction="20000"/>
          </a:bodyPr>
          <a:lstStyle/>
          <a:p>
            <a:pPr marL="0" indent="0">
              <a:buNone/>
            </a:pPr>
            <a:endParaRPr lang="en-GB" sz="5600" dirty="0">
              <a:effectLst/>
              <a:latin typeface="Calibri" panose="020F0502020204030204" pitchFamily="34" charset="0"/>
              <a:ea typeface="Calibri" panose="020F0502020204030204" pitchFamily="34" charset="0"/>
            </a:endParaRPr>
          </a:p>
          <a:p>
            <a:pPr marL="0" indent="0">
              <a:buNone/>
            </a:pPr>
            <a:r>
              <a:rPr lang="en-GB" sz="6400" b="1" u="sng" dirty="0">
                <a:effectLst/>
                <a:latin typeface="Calibri" panose="020F0502020204030204" pitchFamily="34" charset="0"/>
                <a:ea typeface="Calibri" panose="020F0502020204030204" pitchFamily="34" charset="0"/>
              </a:rPr>
              <a:t>Why are these alerts important?</a:t>
            </a:r>
            <a:endParaRPr lang="en-GB" sz="6400" dirty="0">
              <a:effectLst/>
              <a:latin typeface="Calibri" panose="020F0502020204030204" pitchFamily="34" charset="0"/>
              <a:ea typeface="Calibri" panose="020F0502020204030204" pitchFamily="34" charset="0"/>
            </a:endParaRPr>
          </a:p>
          <a:p>
            <a:pPr marL="0" indent="0">
              <a:buNone/>
            </a:pPr>
            <a:r>
              <a:rPr lang="en-GB" sz="6400" dirty="0">
                <a:effectLst/>
                <a:latin typeface="Calibri" panose="020F0502020204030204" pitchFamily="34" charset="0"/>
                <a:ea typeface="Calibri" panose="020F0502020204030204" pitchFamily="34" charset="0"/>
              </a:rPr>
              <a:t>These alerts are important, as they provide us with forewarning that temperatures are likely to drop to levels that increase risk of ill health – particularly among young children, those with long term health conditions and those living in cold homes.  It may also increase risk for those working in cold conditions (driving, walking etc). </a:t>
            </a:r>
          </a:p>
          <a:p>
            <a:pPr marL="0" indent="0">
              <a:buNone/>
            </a:pPr>
            <a:r>
              <a:rPr lang="en-GB" sz="6400" dirty="0">
                <a:effectLst/>
                <a:latin typeface="Calibri" panose="020F0502020204030204" pitchFamily="34" charset="0"/>
                <a:ea typeface="Calibri" panose="020F0502020204030204" pitchFamily="34" charset="0"/>
              </a:rPr>
              <a:t> </a:t>
            </a:r>
          </a:p>
          <a:p>
            <a:pPr marL="0" indent="0">
              <a:buNone/>
            </a:pPr>
            <a:r>
              <a:rPr lang="en-GB" sz="6400" b="1" u="sng" dirty="0">
                <a:effectLst/>
                <a:latin typeface="Calibri" panose="020F0502020204030204" pitchFamily="34" charset="0"/>
                <a:ea typeface="Calibri" panose="020F0502020204030204" pitchFamily="34" charset="0"/>
              </a:rPr>
              <a:t>What does this mean for you and your teams?</a:t>
            </a:r>
            <a:endParaRPr lang="en-GB" sz="6400" dirty="0">
              <a:effectLst/>
              <a:latin typeface="Calibri" panose="020F0502020204030204" pitchFamily="34" charset="0"/>
              <a:ea typeface="Calibri" panose="020F0502020204030204" pitchFamily="34" charset="0"/>
            </a:endParaRPr>
          </a:p>
          <a:p>
            <a:pPr marL="0" indent="0">
              <a:buNone/>
            </a:pPr>
            <a:r>
              <a:rPr lang="en-GB" sz="6400" dirty="0">
                <a:effectLst/>
                <a:latin typeface="Calibri" panose="020F0502020204030204" pitchFamily="34" charset="0"/>
                <a:ea typeface="Calibri" panose="020F0502020204030204" pitchFamily="34" charset="0"/>
              </a:rPr>
              <a:t>All services need to prepare and to help look out for and protect against potential harm to health during the cold weather, in particular the health of </a:t>
            </a:r>
            <a:r>
              <a:rPr lang="en-GB" sz="6400" b="1" dirty="0">
                <a:effectLst/>
                <a:latin typeface="Calibri" panose="020F0502020204030204" pitchFamily="34" charset="0"/>
                <a:ea typeface="Calibri" panose="020F0502020204030204" pitchFamily="34" charset="0"/>
              </a:rPr>
              <a:t>vulnerable families and groups </a:t>
            </a:r>
            <a:r>
              <a:rPr lang="en-GB" sz="6400" dirty="0">
                <a:effectLst/>
                <a:latin typeface="Calibri" panose="020F0502020204030204" pitchFamily="34" charset="0"/>
                <a:ea typeface="Calibri" panose="020F0502020204030204" pitchFamily="34" charset="0"/>
              </a:rPr>
              <a:t>that you may work with.  </a:t>
            </a:r>
          </a:p>
          <a:p>
            <a:pPr marL="0" indent="0">
              <a:buNone/>
            </a:pPr>
            <a:r>
              <a:rPr lang="en-GB" sz="6400" dirty="0">
                <a:effectLst/>
                <a:latin typeface="Calibri" panose="020F0502020204030204" pitchFamily="34" charset="0"/>
                <a:ea typeface="Calibri" panose="020F0502020204030204" pitchFamily="34" charset="0"/>
              </a:rPr>
              <a:t> </a:t>
            </a:r>
          </a:p>
          <a:p>
            <a:pPr marL="0" indent="0">
              <a:buNone/>
            </a:pPr>
            <a:r>
              <a:rPr lang="en-GB" sz="6400" b="1" u="sng" dirty="0">
                <a:effectLst/>
                <a:latin typeface="Calibri" panose="020F0502020204030204" pitchFamily="34" charset="0"/>
                <a:ea typeface="Calibri" panose="020F0502020204030204" pitchFamily="34" charset="0"/>
              </a:rPr>
              <a:t>What specific preparations do you need to make?</a:t>
            </a:r>
            <a:endParaRPr lang="en-GB" sz="6400" dirty="0">
              <a:effectLst/>
              <a:latin typeface="Calibri" panose="020F0502020204030204" pitchFamily="34" charset="0"/>
              <a:ea typeface="Calibri" panose="020F0502020204030204" pitchFamily="34" charset="0"/>
            </a:endParaRPr>
          </a:p>
          <a:p>
            <a:pPr marL="0" indent="0">
              <a:buNone/>
            </a:pPr>
            <a:r>
              <a:rPr lang="en-GB" sz="6400" dirty="0">
                <a:effectLst/>
                <a:latin typeface="Calibri" panose="020F0502020204030204" pitchFamily="34" charset="0"/>
                <a:ea typeface="Calibri" panose="020F0502020204030204" pitchFamily="34" charset="0"/>
              </a:rPr>
              <a:t>Services should ensure cold weather plans are up to date and in place.  Team members need to be </a:t>
            </a:r>
            <a:r>
              <a:rPr lang="en-GB" sz="6400" b="1" dirty="0">
                <a:effectLst/>
                <a:latin typeface="Calibri" panose="020F0502020204030204" pitchFamily="34" charset="0"/>
                <a:ea typeface="Calibri" panose="020F0502020204030204" pitchFamily="34" charset="0"/>
              </a:rPr>
              <a:t>aware</a:t>
            </a:r>
            <a:r>
              <a:rPr lang="en-GB" sz="6400" dirty="0">
                <a:effectLst/>
                <a:latin typeface="Calibri" panose="020F0502020204030204" pitchFamily="34" charset="0"/>
                <a:ea typeface="Calibri" panose="020F0502020204030204" pitchFamily="34" charset="0"/>
              </a:rPr>
              <a:t> of what to do </a:t>
            </a:r>
            <a:r>
              <a:rPr lang="en-GB" sz="6400" b="1" dirty="0">
                <a:effectLst/>
                <a:latin typeface="Calibri" panose="020F0502020204030204" pitchFamily="34" charset="0"/>
                <a:ea typeface="Calibri" panose="020F0502020204030204" pitchFamily="34" charset="0"/>
              </a:rPr>
              <a:t>if the alert level is raised</a:t>
            </a:r>
            <a:r>
              <a:rPr lang="en-GB" sz="6400" dirty="0">
                <a:effectLst/>
                <a:latin typeface="Calibri" panose="020F0502020204030204" pitchFamily="34" charset="0"/>
                <a:ea typeface="Calibri" panose="020F0502020204030204" pitchFamily="34" charset="0"/>
              </a:rPr>
              <a:t> (i.e. to Level 3) and what measures they may need to take.  </a:t>
            </a:r>
            <a:r>
              <a:rPr lang="en-GB" sz="6400" b="1" dirty="0">
                <a:effectLst/>
                <a:latin typeface="Calibri" panose="020F0502020204030204" pitchFamily="34" charset="0"/>
                <a:ea typeface="Calibri" panose="020F0502020204030204" pitchFamily="34" charset="0"/>
              </a:rPr>
              <a:t>Action </a:t>
            </a:r>
            <a:r>
              <a:rPr lang="en-GB" sz="6400" b="1" dirty="0">
                <a:latin typeface="Calibri" panose="020F0502020204030204" pitchFamily="34" charset="0"/>
                <a:ea typeface="Calibri" panose="020F0502020204030204" pitchFamily="34" charset="0"/>
              </a:rPr>
              <a:t>c</a:t>
            </a:r>
            <a:r>
              <a:rPr lang="en-GB" sz="6400" b="1" dirty="0">
                <a:effectLst/>
                <a:latin typeface="Calibri" panose="020F0502020204030204" pitchFamily="34" charset="0"/>
                <a:ea typeface="Calibri" panose="020F0502020204030204" pitchFamily="34" charset="0"/>
              </a:rPr>
              <a:t>ards </a:t>
            </a:r>
            <a:r>
              <a:rPr lang="en-GB" sz="6400" dirty="0">
                <a:effectLst/>
                <a:latin typeface="Calibri" panose="020F0502020204030204" pitchFamily="34" charset="0"/>
                <a:ea typeface="Calibri" panose="020F0502020204030204" pitchFamily="34" charset="0"/>
              </a:rPr>
              <a:t>providing </a:t>
            </a:r>
            <a:r>
              <a:rPr lang="en-GB" sz="6400" b="1" dirty="0">
                <a:effectLst/>
                <a:latin typeface="Calibri" panose="020F0502020204030204" pitchFamily="34" charset="0"/>
                <a:ea typeface="Calibri" panose="020F0502020204030204" pitchFamily="34" charset="0"/>
              </a:rPr>
              <a:t>guidance</a:t>
            </a:r>
            <a:r>
              <a:rPr lang="en-GB" sz="6400" dirty="0">
                <a:effectLst/>
                <a:latin typeface="Calibri" panose="020F0502020204030204" pitchFamily="34" charset="0"/>
                <a:ea typeface="Calibri" panose="020F0502020204030204" pitchFamily="34" charset="0"/>
              </a:rPr>
              <a:t> on measures to take </a:t>
            </a:r>
            <a:r>
              <a:rPr lang="en-GB" sz="6400" dirty="0">
                <a:latin typeface="Calibri" panose="020F0502020204030204" pitchFamily="34" charset="0"/>
                <a:ea typeface="Calibri" panose="020F0502020204030204" pitchFamily="34" charset="0"/>
              </a:rPr>
              <a:t>are </a:t>
            </a:r>
            <a:r>
              <a:rPr lang="en-GB" sz="6400" dirty="0">
                <a:effectLst/>
                <a:latin typeface="Calibri" panose="020F0502020204030204" pitchFamily="34" charset="0"/>
                <a:ea typeface="Calibri" panose="020F0502020204030204" pitchFamily="34" charset="0"/>
              </a:rPr>
              <a:t>available on </a:t>
            </a:r>
            <a:r>
              <a:rPr lang="en-GB" sz="6400" i="1" dirty="0">
                <a:effectLst/>
                <a:latin typeface="Calibri" panose="020F0502020204030204" pitchFamily="34" charset="0"/>
                <a:ea typeface="Calibri" panose="020F0502020204030204" pitchFamily="34" charset="0"/>
              </a:rPr>
              <a:t>S</a:t>
            </a:r>
            <a:r>
              <a:rPr lang="en-GB" sz="6400" i="1" dirty="0">
                <a:latin typeface="Calibri" panose="020F0502020204030204" pitchFamily="34" charset="0"/>
                <a:ea typeface="Calibri" panose="020F0502020204030204" pitchFamily="34" charset="0"/>
              </a:rPr>
              <a:t>lide 11</a:t>
            </a:r>
            <a:r>
              <a:rPr lang="en-GB" sz="6400" dirty="0">
                <a:latin typeface="Calibri" panose="020F0502020204030204" pitchFamily="34" charset="0"/>
                <a:ea typeface="Calibri" panose="020F0502020204030204" pitchFamily="34" charset="0"/>
              </a:rPr>
              <a:t>.</a:t>
            </a:r>
            <a:r>
              <a:rPr lang="en-GB" sz="6400" dirty="0">
                <a:effectLst/>
                <a:latin typeface="Calibri" panose="020F0502020204030204" pitchFamily="34" charset="0"/>
                <a:ea typeface="Calibri" panose="020F0502020204030204" pitchFamily="34" charset="0"/>
              </a:rPr>
              <a:t> </a:t>
            </a:r>
          </a:p>
          <a:p>
            <a:pPr marL="0" indent="0">
              <a:buNone/>
            </a:pPr>
            <a:endParaRPr lang="en-GB" sz="6400" dirty="0">
              <a:effectLst/>
              <a:latin typeface="Calibri" panose="020F0502020204030204" pitchFamily="34" charset="0"/>
              <a:ea typeface="Calibri" panose="020F0502020204030204" pitchFamily="34" charset="0"/>
            </a:endParaRPr>
          </a:p>
          <a:p>
            <a:pPr marL="0" indent="0">
              <a:buNone/>
            </a:pPr>
            <a:r>
              <a:rPr lang="en-GB" sz="6400" b="1" u="sng" dirty="0">
                <a:effectLst/>
                <a:latin typeface="Calibri" panose="020F0502020204030204" pitchFamily="34" charset="0"/>
                <a:ea typeface="Calibri" panose="020F0502020204030204" pitchFamily="34" charset="0"/>
              </a:rPr>
              <a:t>Further advice and guidance</a:t>
            </a:r>
            <a:endParaRPr lang="en-GB" sz="6400" dirty="0">
              <a:effectLst/>
              <a:latin typeface="Calibri" panose="020F0502020204030204" pitchFamily="34" charset="0"/>
              <a:ea typeface="Calibri" panose="020F0502020204030204" pitchFamily="34" charset="0"/>
            </a:endParaRPr>
          </a:p>
          <a:p>
            <a:pPr marL="0" indent="0">
              <a:buNone/>
            </a:pPr>
            <a:r>
              <a:rPr lang="en-GB" sz="6400" dirty="0">
                <a:latin typeface="Calibri" panose="020F0502020204030204" pitchFamily="34" charset="0"/>
                <a:ea typeface="Calibri" panose="020F0502020204030204" pitchFamily="34" charset="0"/>
              </a:rPr>
              <a:t>More information resources and how to support vulnerable people and families during winter can be found on </a:t>
            </a:r>
            <a:r>
              <a:rPr lang="en-GB" sz="6400" i="1" dirty="0">
                <a:latin typeface="Calibri" panose="020F0502020204030204" pitchFamily="34" charset="0"/>
                <a:ea typeface="Calibri" panose="020F0502020204030204" pitchFamily="34" charset="0"/>
              </a:rPr>
              <a:t>Slide 14-16 </a:t>
            </a:r>
            <a:r>
              <a:rPr lang="en-GB" sz="6400" dirty="0">
                <a:latin typeface="Calibri" panose="020F0502020204030204" pitchFamily="34" charset="0"/>
                <a:ea typeface="Calibri" panose="020F0502020204030204" pitchFamily="34" charset="0"/>
              </a:rPr>
              <a:t>including </a:t>
            </a:r>
            <a:r>
              <a:rPr lang="en-GB" sz="6400" b="1" dirty="0">
                <a:latin typeface="Calibri" panose="020F0502020204030204" pitchFamily="34" charset="0"/>
                <a:ea typeface="Calibri" panose="020F0502020204030204" pitchFamily="34" charset="0"/>
              </a:rPr>
              <a:t>training for professionals</a:t>
            </a:r>
            <a:r>
              <a:rPr lang="en-GB" sz="6400" dirty="0">
                <a:latin typeface="Calibri" panose="020F0502020204030204" pitchFamily="34" charset="0"/>
                <a:ea typeface="Calibri" panose="020F0502020204030204" pitchFamily="34" charset="0"/>
              </a:rPr>
              <a:t>. </a:t>
            </a:r>
          </a:p>
          <a:p>
            <a:pPr marL="0" indent="0">
              <a:buNone/>
            </a:pPr>
            <a:r>
              <a:rPr lang="en-GB" sz="6400" b="1" dirty="0">
                <a:latin typeface="Calibri" panose="020F0502020204030204" pitchFamily="34" charset="0"/>
                <a:ea typeface="Calibri" panose="020F0502020204030204" pitchFamily="34" charset="0"/>
              </a:rPr>
              <a:t>Key public health messages </a:t>
            </a:r>
            <a:r>
              <a:rPr lang="en-GB" sz="6400" dirty="0">
                <a:latin typeface="Calibri" panose="020F0502020204030204" pitchFamily="34" charset="0"/>
                <a:ea typeface="Calibri" panose="020F0502020204030204" pitchFamily="34" charset="0"/>
              </a:rPr>
              <a:t>for the winter months can be found on </a:t>
            </a:r>
            <a:r>
              <a:rPr lang="en-GB" sz="6400" i="1" dirty="0">
                <a:latin typeface="Calibri" panose="020F0502020204030204" pitchFamily="34" charset="0"/>
                <a:ea typeface="Calibri" panose="020F0502020204030204" pitchFamily="34" charset="0"/>
              </a:rPr>
              <a:t>Slide 12</a:t>
            </a:r>
            <a:r>
              <a:rPr lang="en-GB" sz="6400" dirty="0">
                <a:latin typeface="Calibri" panose="020F0502020204030204" pitchFamily="34" charset="0"/>
                <a:ea typeface="Calibri" panose="020F0502020204030204" pitchFamily="34" charset="0"/>
              </a:rPr>
              <a:t>.</a:t>
            </a:r>
            <a:endParaRPr lang="en-GB" sz="6400" dirty="0">
              <a:effectLst/>
              <a:latin typeface="Calibri" panose="020F0502020204030204" pitchFamily="34" charset="0"/>
              <a:ea typeface="Calibri" panose="020F0502020204030204" pitchFamily="34" charset="0"/>
            </a:endParaRPr>
          </a:p>
          <a:p>
            <a:endParaRPr lang="en-GB" dirty="0"/>
          </a:p>
        </p:txBody>
      </p:sp>
      <p:sp>
        <p:nvSpPr>
          <p:cNvPr id="4" name="Footer Placeholder 3">
            <a:extLst>
              <a:ext uri="{FF2B5EF4-FFF2-40B4-BE49-F238E27FC236}">
                <a16:creationId xmlns:a16="http://schemas.microsoft.com/office/drawing/2014/main" id="{EBD501D3-51B8-4001-988B-F2CAC8952337}"/>
              </a:ext>
            </a:extLst>
          </p:cNvPr>
          <p:cNvSpPr>
            <a:spLocks noGrp="1"/>
          </p:cNvSpPr>
          <p:nvPr>
            <p:ph type="ftr" sz="quarter" idx="11"/>
          </p:nvPr>
        </p:nvSpPr>
        <p:spPr>
          <a:xfrm>
            <a:off x="3124200" y="6381328"/>
            <a:ext cx="2895600" cy="340148"/>
          </a:xfrm>
        </p:spPr>
        <p:txBody>
          <a:bodyPr/>
          <a:lstStyle/>
          <a:p>
            <a:r>
              <a:rPr lang="en-GB" dirty="0"/>
              <a:t>version 1.0</a:t>
            </a:r>
          </a:p>
        </p:txBody>
      </p:sp>
    </p:spTree>
    <p:extLst>
      <p:ext uri="{BB962C8B-B14F-4D97-AF65-F5344CB8AC3E}">
        <p14:creationId xmlns:p14="http://schemas.microsoft.com/office/powerpoint/2010/main" val="119227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F733-9FF8-460C-A2DD-41F2B3AA36A5}"/>
              </a:ext>
            </a:extLst>
          </p:cNvPr>
          <p:cNvSpPr>
            <a:spLocks noGrp="1"/>
          </p:cNvSpPr>
          <p:nvPr>
            <p:ph type="title"/>
          </p:nvPr>
        </p:nvSpPr>
        <p:spPr/>
        <p:txBody>
          <a:bodyPr>
            <a:noAutofit/>
          </a:bodyPr>
          <a:lstStyle/>
          <a:p>
            <a:r>
              <a:rPr lang="en-GB" sz="3600" b="1" dirty="0"/>
              <a:t>Cold Weather Action Cards</a:t>
            </a:r>
          </a:p>
        </p:txBody>
      </p:sp>
      <p:sp>
        <p:nvSpPr>
          <p:cNvPr id="3" name="Content Placeholder 2">
            <a:extLst>
              <a:ext uri="{FF2B5EF4-FFF2-40B4-BE49-F238E27FC236}">
                <a16:creationId xmlns:a16="http://schemas.microsoft.com/office/drawing/2014/main" id="{4DAC8AA0-1F58-4387-A385-AD44275FF134}"/>
              </a:ext>
            </a:extLst>
          </p:cNvPr>
          <p:cNvSpPr>
            <a:spLocks noGrp="1"/>
          </p:cNvSpPr>
          <p:nvPr>
            <p:ph sz="half" idx="1"/>
          </p:nvPr>
        </p:nvSpPr>
        <p:spPr/>
        <p:txBody>
          <a:bodyPr>
            <a:noAutofit/>
          </a:bodyPr>
          <a:lstStyle/>
          <a:p>
            <a:pPr marL="0" indent="0">
              <a:lnSpc>
                <a:spcPct val="90000"/>
              </a:lnSpc>
              <a:buNone/>
            </a:pPr>
            <a:r>
              <a:rPr lang="en-GB" sz="1800" dirty="0"/>
              <a:t>The </a:t>
            </a:r>
            <a:r>
              <a:rPr lang="en-GB" sz="1800" b="1" dirty="0"/>
              <a:t>action cards summarise</a:t>
            </a:r>
            <a:r>
              <a:rPr lang="en-GB" sz="1800" dirty="0"/>
              <a:t> the </a:t>
            </a:r>
            <a:r>
              <a:rPr lang="en-GB" sz="1800" b="1" dirty="0"/>
              <a:t>actions</a:t>
            </a:r>
            <a:r>
              <a:rPr lang="en-GB" sz="1800" dirty="0"/>
              <a:t> to be taken by different organisations and groups in order to respond to the alert level, be it </a:t>
            </a:r>
            <a:r>
              <a:rPr lang="en-GB" sz="1800" b="1" dirty="0"/>
              <a:t>preparing for</a:t>
            </a:r>
            <a:r>
              <a:rPr lang="en-GB" sz="1800" dirty="0"/>
              <a:t>, or </a:t>
            </a:r>
            <a:r>
              <a:rPr lang="en-GB" sz="1800" b="1" dirty="0"/>
              <a:t>responding to</a:t>
            </a:r>
            <a:r>
              <a:rPr lang="en-GB" sz="1800" dirty="0"/>
              <a:t>, an episode of severe cold weather. </a:t>
            </a:r>
          </a:p>
          <a:p>
            <a:pPr marL="0" indent="0">
              <a:lnSpc>
                <a:spcPct val="90000"/>
              </a:lnSpc>
              <a:buNone/>
            </a:pPr>
            <a:endParaRPr lang="en-GB" sz="1800" dirty="0"/>
          </a:p>
          <a:p>
            <a:pPr marL="0" indent="0">
              <a:lnSpc>
                <a:spcPct val="90000"/>
              </a:lnSpc>
              <a:buNone/>
            </a:pPr>
            <a:r>
              <a:rPr lang="en-GB" sz="1800" b="1" dirty="0"/>
              <a:t>Please click on the appropriate link on the right to access your action card.</a:t>
            </a:r>
          </a:p>
          <a:p>
            <a:pPr marL="0" indent="0">
              <a:lnSpc>
                <a:spcPct val="90000"/>
              </a:lnSpc>
              <a:buNone/>
            </a:pPr>
            <a:endParaRPr lang="en-GB" sz="1800" b="1" dirty="0"/>
          </a:p>
          <a:p>
            <a:pPr marL="0" indent="0">
              <a:lnSpc>
                <a:spcPct val="90000"/>
              </a:lnSpc>
              <a:buNone/>
            </a:pPr>
            <a:r>
              <a:rPr lang="en-GB" sz="1800" dirty="0"/>
              <a:t>The actions for each alert level are not intended to be an ‘all or none’ situation – </a:t>
            </a:r>
            <a:r>
              <a:rPr lang="en-GB" sz="1800" b="1" dirty="0"/>
              <a:t>staff and organisations are expected to develop action plans </a:t>
            </a:r>
            <a:r>
              <a:rPr lang="en-GB" sz="1800" dirty="0"/>
              <a:t>which make sense to them using these as a </a:t>
            </a:r>
            <a:r>
              <a:rPr lang="en-GB" sz="1800" b="1" dirty="0"/>
              <a:t>broad template</a:t>
            </a:r>
            <a:r>
              <a:rPr lang="en-GB" sz="1800" dirty="0"/>
              <a:t>.</a:t>
            </a:r>
          </a:p>
          <a:p>
            <a:pPr marL="0" indent="0">
              <a:buNone/>
            </a:pPr>
            <a:endParaRPr lang="en-GB" sz="1800" dirty="0"/>
          </a:p>
        </p:txBody>
      </p:sp>
      <p:graphicFrame>
        <p:nvGraphicFramePr>
          <p:cNvPr id="6" name="Content Placeholder 2">
            <a:extLst>
              <a:ext uri="{FF2B5EF4-FFF2-40B4-BE49-F238E27FC236}">
                <a16:creationId xmlns:a16="http://schemas.microsoft.com/office/drawing/2014/main" id="{C31F5ACC-BD08-466D-98C4-C9A0699BD715}"/>
              </a:ext>
            </a:extLst>
          </p:cNvPr>
          <p:cNvGraphicFramePr>
            <a:graphicFrameLocks noGrp="1"/>
          </p:cNvGraphicFramePr>
          <p:nvPr>
            <p:ph sz="half" idx="2"/>
            <p:extLst>
              <p:ext uri="{D42A27DB-BD31-4B8C-83A1-F6EECF244321}">
                <p14:modId xmlns:p14="http://schemas.microsoft.com/office/powerpoint/2010/main" val="4182269717"/>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3CF248E-462A-7D50-37DC-B53DC852EAB1}"/>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79574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8174-EDFB-4383-A120-CB4EB9694819}"/>
              </a:ext>
            </a:extLst>
          </p:cNvPr>
          <p:cNvSpPr>
            <a:spLocks noGrp="1"/>
          </p:cNvSpPr>
          <p:nvPr>
            <p:ph type="title"/>
          </p:nvPr>
        </p:nvSpPr>
        <p:spPr>
          <a:xfrm>
            <a:off x="628650" y="365127"/>
            <a:ext cx="7886700" cy="1047650"/>
          </a:xfrm>
        </p:spPr>
        <p:txBody>
          <a:bodyPr/>
          <a:lstStyle/>
          <a:p>
            <a:r>
              <a:rPr lang="en-GB" b="1" dirty="0"/>
              <a:t>Key Public Health Messages</a:t>
            </a:r>
          </a:p>
        </p:txBody>
      </p:sp>
      <p:pic>
        <p:nvPicPr>
          <p:cNvPr id="6" name="Content Placeholder 5">
            <a:extLst>
              <a:ext uri="{FF2B5EF4-FFF2-40B4-BE49-F238E27FC236}">
                <a16:creationId xmlns:a16="http://schemas.microsoft.com/office/drawing/2014/main" id="{97F9D787-FEF5-42AB-AABE-E7EF89D80B33}"/>
              </a:ext>
            </a:extLst>
          </p:cNvPr>
          <p:cNvPicPr>
            <a:picLocks noGrp="1" noChangeAspect="1"/>
          </p:cNvPicPr>
          <p:nvPr>
            <p:ph idx="1"/>
          </p:nvPr>
        </p:nvPicPr>
        <p:blipFill>
          <a:blip r:embed="rId2"/>
          <a:stretch>
            <a:fillRect/>
          </a:stretch>
        </p:blipFill>
        <p:spPr>
          <a:xfrm>
            <a:off x="620065" y="1556792"/>
            <a:ext cx="7763801" cy="4536504"/>
          </a:xfrm>
        </p:spPr>
      </p:pic>
      <p:sp>
        <p:nvSpPr>
          <p:cNvPr id="4" name="Footer Placeholder 3">
            <a:extLst>
              <a:ext uri="{FF2B5EF4-FFF2-40B4-BE49-F238E27FC236}">
                <a16:creationId xmlns:a16="http://schemas.microsoft.com/office/drawing/2014/main" id="{468C0D9B-AAE1-43BE-8C21-A4C936F57B3F}"/>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09667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0D8B-0D44-48E9-9C7C-85E97E51226B}"/>
              </a:ext>
            </a:extLst>
          </p:cNvPr>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Recommended minimum indoor temperatures for homes in winter</a:t>
            </a:r>
          </a:p>
        </p:txBody>
      </p:sp>
      <p:pic>
        <p:nvPicPr>
          <p:cNvPr id="5" name="Picture 4">
            <a:extLst>
              <a:ext uri="{FF2B5EF4-FFF2-40B4-BE49-F238E27FC236}">
                <a16:creationId xmlns:a16="http://schemas.microsoft.com/office/drawing/2014/main" id="{0934B61F-C9B9-498F-B8F3-1156BCB30317}"/>
              </a:ext>
            </a:extLst>
          </p:cNvPr>
          <p:cNvPicPr>
            <a:picLocks noChangeAspect="1"/>
          </p:cNvPicPr>
          <p:nvPr/>
        </p:nvPicPr>
        <p:blipFill rotWithShape="1">
          <a:blip r:embed="rId2"/>
          <a:srcRect l="16926" t="22000" r="35038" b="10801"/>
          <a:stretch/>
        </p:blipFill>
        <p:spPr>
          <a:xfrm>
            <a:off x="1403648" y="1483779"/>
            <a:ext cx="6480720" cy="5099583"/>
          </a:xfrm>
          <a:prstGeom prst="rect">
            <a:avLst/>
          </a:prstGeom>
        </p:spPr>
      </p:pic>
    </p:spTree>
    <p:extLst>
      <p:ext uri="{BB962C8B-B14F-4D97-AF65-F5344CB8AC3E}">
        <p14:creationId xmlns:p14="http://schemas.microsoft.com/office/powerpoint/2010/main" val="27515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0D3F-E537-4998-A9F2-9B9AE48A2EAD}"/>
              </a:ext>
            </a:extLst>
          </p:cNvPr>
          <p:cNvSpPr>
            <a:spLocks noGrp="1"/>
          </p:cNvSpPr>
          <p:nvPr>
            <p:ph type="title"/>
          </p:nvPr>
        </p:nvSpPr>
        <p:spPr/>
        <p:txBody>
          <a:bodyPr/>
          <a:lstStyle/>
          <a:p>
            <a:r>
              <a:rPr lang="en-GB" b="1" dirty="0"/>
              <a:t>Further Guidance and Resources</a:t>
            </a:r>
          </a:p>
        </p:txBody>
      </p:sp>
      <p:sp>
        <p:nvSpPr>
          <p:cNvPr id="3" name="Content Placeholder 2">
            <a:extLst>
              <a:ext uri="{FF2B5EF4-FFF2-40B4-BE49-F238E27FC236}">
                <a16:creationId xmlns:a16="http://schemas.microsoft.com/office/drawing/2014/main" id="{DFB8E168-225D-478C-84EA-C2F1E4DC7B14}"/>
              </a:ext>
            </a:extLst>
          </p:cNvPr>
          <p:cNvSpPr>
            <a:spLocks noGrp="1"/>
          </p:cNvSpPr>
          <p:nvPr>
            <p:ph idx="1"/>
          </p:nvPr>
        </p:nvSpPr>
        <p:spPr/>
        <p:txBody>
          <a:bodyPr>
            <a:normAutofit fontScale="62500" lnSpcReduction="2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Everyone</a:t>
            </a:r>
          </a:p>
          <a:p>
            <a:pPr marL="342900" marR="0" lvl="0" indent="-342900" algn="l" defTabSz="914400" rtl="0" eaLnBrk="1" fontAlgn="base" latinLnBrk="0" hangingPunct="1">
              <a:lnSpc>
                <a:spcPct val="100000"/>
              </a:lnSpc>
              <a:spcBef>
                <a:spcPts val="0"/>
              </a:spcBef>
              <a:spcAft>
                <a:spcPts val="0"/>
              </a:spcAft>
              <a:buClrTx/>
              <a:buSzTx/>
              <a:buFontTx/>
              <a:buChar char="•"/>
              <a:tabLst/>
              <a:defRPr/>
            </a:pPr>
            <a:endPar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Visit for the NHS website for information on </a:t>
            </a:r>
            <a:r>
              <a:rPr kumimoji="0" lang="en-GB" sz="3000" b="0" i="0" u="none" strike="noStrike" kern="0" cap="none" spc="0" normalizeH="0" baseline="0" noProof="0" dirty="0">
                <a:ln>
                  <a:noFill/>
                </a:ln>
                <a:solidFill>
                  <a:srgbClr val="0070C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Flu vaccine </a:t>
            </a:r>
            <a:r>
              <a:rPr kumimoji="0" lang="en-GB" sz="3000" b="0" i="0" u="none" strike="noStrike" kern="0" cap="none" spc="0" normalizeH="0" baseline="0" noProof="0" dirty="0">
                <a:ln>
                  <a:noFill/>
                </a:ln>
                <a:solidFill>
                  <a:srgbClr val="000000"/>
                </a:solidFill>
                <a:effectLst/>
                <a:uLnTx/>
                <a:uFillTx/>
                <a:latin typeface="Calibri"/>
                <a:ea typeface="+mn-ea"/>
                <a:cs typeface="+mn-cs"/>
              </a:rPr>
              <a:t>and </a:t>
            </a:r>
            <a:r>
              <a:rPr kumimoji="0" lang="en-GB" sz="3000" b="0" i="0" u="none" strike="noStrike" kern="0" cap="none" spc="0" normalizeH="0" baseline="0" noProof="0" dirty="0">
                <a:ln>
                  <a:noFill/>
                </a:ln>
                <a:solidFill>
                  <a:srgbClr val="0070C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Coronavirus (COVID-19) vaccines </a:t>
            </a:r>
            <a:endParaRPr kumimoji="0" lang="en-GB" sz="3000" b="0" i="0" u="none" strike="noStrike" kern="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3000" b="0" i="0" u="none" strike="noStrike" kern="0" cap="none" spc="0" normalizeH="0" baseline="0" noProof="0" dirty="0">
                <a:ln>
                  <a:noFill/>
                </a:ln>
                <a:solidFill>
                  <a:srgbClr val="0070C0"/>
                </a:solidFill>
                <a:effectLst/>
                <a:uLnTx/>
                <a:uFillTx/>
                <a:latin typeface="Calibri"/>
                <a:ea typeface="+mn-ea"/>
                <a:cs typeface="+mn-cs"/>
                <a:hlinkClick r:id="rId4"/>
              </a:rPr>
              <a:t>Keep Warm Keep Well leaflet</a:t>
            </a:r>
            <a:r>
              <a:rPr kumimoji="0" lang="en-GB" sz="3000" b="0" i="0" u="none" strike="noStrike" kern="0" cap="none" spc="0" normalizeH="0" baseline="0" noProof="0" dirty="0">
                <a:ln>
                  <a:noFill/>
                </a:ln>
                <a:solidFill>
                  <a:srgbClr val="0070C0"/>
                </a:solidFill>
                <a:effectLst/>
                <a:uLnTx/>
                <a:uFillTx/>
                <a:latin typeface="Calibri"/>
                <a:ea typeface="+mn-ea"/>
                <a:cs typeface="+mn-cs"/>
              </a:rPr>
              <a:t> </a:t>
            </a:r>
            <a:r>
              <a:rPr kumimoji="0" lang="en-GB" sz="3000" b="0" i="0" u="none" strike="noStrike" kern="0" cap="none" spc="0" normalizeH="0" baseline="0" noProof="0">
                <a:ln>
                  <a:noFill/>
                </a:ln>
                <a:solidFill>
                  <a:srgbClr val="0070C0"/>
                </a:solidFill>
                <a:effectLst/>
                <a:uLnTx/>
                <a:uFillTx/>
                <a:latin typeface="Calibri"/>
                <a:ea typeface="+mn-ea"/>
                <a:cs typeface="+mn-cs"/>
              </a:rPr>
              <a:t>– </a:t>
            </a:r>
            <a:r>
              <a:rPr kumimoji="0" lang="en-GB" sz="30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advice </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 staying well in cold weather</a:t>
            </a:r>
            <a:endParaRPr kumimoji="0" lang="en-GB" sz="3000" b="0" i="0" u="none" strike="noStrike" kern="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Read the </a:t>
            </a:r>
            <a:r>
              <a:rPr kumimoji="0" lang="en-GB" sz="30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Stay Well this Winter leaflet </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which includes tips on keeping well during the winter months and where to go to get the right medical advice -</a:t>
            </a:r>
            <a:r>
              <a:rPr kumimoji="0" lang="en-GB" sz="30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 Audio version</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  </a:t>
            </a:r>
            <a:r>
              <a:rPr kumimoji="0" lang="en-GB" sz="3000" b="0" i="0" u="sng" strike="noStrike" kern="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Stay Well This Winter - Easy Read Guide</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 </a:t>
            </a:r>
            <a:endPar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Guidance for People with symptoms of a respiratory infection including Covid-19</a:t>
            </a:r>
            <a:endPar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lang="en-GB" sz="3000" kern="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9"/>
              </a:rPr>
              <a:t>To</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p tips for </a:t>
            </a:r>
            <a:r>
              <a:rPr lang="en-GB" sz="3000" kern="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9"/>
              </a:rPr>
              <a:t>keeping warm and well </a:t>
            </a:r>
            <a:r>
              <a:rPr lang="en-GB" sz="30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by </a:t>
            </a:r>
            <a:r>
              <a:rPr lang="en-GB" sz="3000" i="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AgeUK </a:t>
            </a: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lang="en-GB" sz="30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top tops to improve your mental well-being </a:t>
            </a: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and to create your own mind plan visit </a:t>
            </a:r>
            <a:r>
              <a:rPr kumimoji="0" lang="en-GB" sz="30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Every Mind Matters</a:t>
            </a:r>
            <a:endParaRPr kumimoji="0" lang="en-GB" sz="30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If you or a loved one are experiencing a mental health crisis, call 111</a:t>
            </a:r>
          </a:p>
          <a:p>
            <a:pPr marL="342900" marR="0" lvl="0" indent="-342900" algn="l" defTabSz="914400" rtl="0" eaLnBrk="1" fontAlgn="base" latinLnBrk="0" hangingPunct="1">
              <a:lnSpc>
                <a:spcPct val="100000"/>
              </a:lnSpc>
              <a:spcBef>
                <a:spcPts val="0"/>
              </a:spcBef>
              <a:spcAft>
                <a:spcPts val="0"/>
              </a:spcAft>
              <a:buClrTx/>
              <a:buSzTx/>
              <a:buFontTx/>
              <a:buChar char="•"/>
              <a:tabLst/>
              <a:defRPr/>
            </a:pPr>
            <a:endPar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103A60CA-3862-4F81-8FE1-1ED557E45741}"/>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221908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0D3F-E537-4998-A9F2-9B9AE48A2EAD}"/>
              </a:ext>
            </a:extLst>
          </p:cNvPr>
          <p:cNvSpPr>
            <a:spLocks noGrp="1"/>
          </p:cNvSpPr>
          <p:nvPr>
            <p:ph type="title"/>
          </p:nvPr>
        </p:nvSpPr>
        <p:spPr/>
        <p:txBody>
          <a:bodyPr/>
          <a:lstStyle/>
          <a:p>
            <a:r>
              <a:rPr lang="en-GB" b="1" dirty="0"/>
              <a:t>Further Guidance and Resources</a:t>
            </a:r>
          </a:p>
        </p:txBody>
      </p:sp>
      <p:sp>
        <p:nvSpPr>
          <p:cNvPr id="3" name="Content Placeholder 2">
            <a:extLst>
              <a:ext uri="{FF2B5EF4-FFF2-40B4-BE49-F238E27FC236}">
                <a16:creationId xmlns:a16="http://schemas.microsoft.com/office/drawing/2014/main" id="{DFB8E168-225D-478C-84EA-C2F1E4DC7B14}"/>
              </a:ext>
            </a:extLst>
          </p:cNvPr>
          <p:cNvSpPr>
            <a:spLocks noGrp="1"/>
          </p:cNvSpPr>
          <p:nvPr>
            <p:ph idx="1"/>
          </p:nvPr>
        </p:nvSpPr>
        <p:spPr/>
        <p:txBody>
          <a:bodyPr>
            <a:normAutofit fontScale="47500" lnSpcReduction="20000"/>
          </a:bodyPr>
          <a:lstStyle/>
          <a:p>
            <a:pPr marL="0" indent="0">
              <a:buNone/>
            </a:pPr>
            <a:r>
              <a:rPr lang="en-GB" sz="4400" b="1" dirty="0">
                <a:cs typeface="Arial" panose="020B0604020202020204" pitchFamily="34" charset="0"/>
              </a:rPr>
              <a:t>For Care homes and Domiciliary care:</a:t>
            </a:r>
          </a:p>
          <a:p>
            <a:endParaRPr lang="en-GB" sz="4400" u="sng" dirty="0">
              <a:cs typeface="Arial" panose="020B0604020202020204" pitchFamily="34" charset="0"/>
              <a:hlinkClick r:id="rId2"/>
            </a:endParaRPr>
          </a:p>
          <a:p>
            <a:r>
              <a:rPr lang="en-GB" sz="4400" dirty="0">
                <a:cs typeface="Arial" panose="020B0604020202020204" pitchFamily="34" charset="0"/>
                <a:hlinkClick r:id="rId3"/>
              </a:rPr>
              <a:t>Prevention and control of infection in care homes</a:t>
            </a:r>
            <a:r>
              <a:rPr lang="en-GB" sz="4400" dirty="0">
                <a:cs typeface="Arial" panose="020B0604020202020204" pitchFamily="34" charset="0"/>
              </a:rPr>
              <a:t>: an information resource for care home workers</a:t>
            </a:r>
          </a:p>
          <a:p>
            <a:r>
              <a:rPr lang="en-GB" sz="4400" dirty="0">
                <a:cs typeface="Arial" panose="020B0604020202020204" pitchFamily="34" charset="0"/>
              </a:rPr>
              <a:t>Infection prevention and control: </a:t>
            </a:r>
            <a:r>
              <a:rPr lang="en-GB" sz="4400" dirty="0">
                <a:cs typeface="Arial" panose="020B0604020202020204" pitchFamily="34" charset="0"/>
                <a:hlinkClick r:id="rId4"/>
              </a:rPr>
              <a:t>a resource for adult social care settings</a:t>
            </a:r>
            <a:endParaRPr lang="en-GB" sz="4400" dirty="0">
              <a:cs typeface="Arial" panose="020B0604020202020204" pitchFamily="34" charset="0"/>
            </a:endParaRPr>
          </a:p>
          <a:p>
            <a:r>
              <a:rPr lang="en-GB" sz="4400" dirty="0">
                <a:cs typeface="Arial" panose="020B0604020202020204" pitchFamily="34" charset="0"/>
                <a:hlinkClick r:id="rId5"/>
              </a:rPr>
              <a:t>Influenza-like illness (ILI): managing outbreaks in care homes</a:t>
            </a:r>
            <a:r>
              <a:rPr lang="en-GB" sz="4400" dirty="0">
                <a:cs typeface="Arial" panose="020B0604020202020204" pitchFamily="34" charset="0"/>
              </a:rPr>
              <a:t>: guidance for managing seasonal influenza, identifying pathogens and transmission routes for acute respiratory disease in care homes.</a:t>
            </a:r>
          </a:p>
          <a:p>
            <a:r>
              <a:rPr lang="en-GB" sz="4400" u="sng" dirty="0">
                <a:cs typeface="Arial" panose="020B0604020202020204" pitchFamily="34" charset="0"/>
                <a:hlinkClick r:id="rId2"/>
              </a:rPr>
              <a:t>A quick guide for home care managers</a:t>
            </a:r>
            <a:r>
              <a:rPr lang="en-GB" sz="4400" dirty="0">
                <a:cs typeface="Arial" panose="020B0604020202020204" pitchFamily="34" charset="0"/>
                <a:hlinkClick r:id="rId2"/>
              </a:rPr>
              <a:t>:</a:t>
            </a:r>
            <a:r>
              <a:rPr lang="en-GB" sz="4400" dirty="0">
                <a:cs typeface="Arial" panose="020B0604020202020204" pitchFamily="34" charset="0"/>
              </a:rPr>
              <a:t> a NICE resource to aid the implementation of NICE guideline 6 (Excess winter deaths and illness and the health risks associated with cold homes)</a:t>
            </a:r>
          </a:p>
          <a:p>
            <a:endParaRPr lang="en-GB" sz="4400" dirty="0">
              <a:cs typeface="Arial" panose="020B0604020202020204" pitchFamily="34" charset="0"/>
            </a:endParaRPr>
          </a:p>
          <a:p>
            <a:r>
              <a:rPr lang="en-GB" sz="4400" dirty="0">
                <a:cs typeface="Arial" panose="020B0604020202020204" pitchFamily="34" charset="0"/>
              </a:rPr>
              <a:t>List of </a:t>
            </a:r>
            <a:r>
              <a:rPr lang="en-GB" sz="4400" dirty="0">
                <a:cs typeface="Arial" panose="020B0604020202020204" pitchFamily="34" charset="0"/>
                <a:hlinkClick r:id="rId6"/>
              </a:rPr>
              <a:t>infectious diseases guidance</a:t>
            </a:r>
            <a:r>
              <a:rPr lang="en-GB" sz="4400" dirty="0">
                <a:cs typeface="Arial" panose="020B0604020202020204" pitchFamily="34" charset="0"/>
              </a:rPr>
              <a:t> including norovirus</a:t>
            </a:r>
          </a:p>
          <a:p>
            <a:pPr marL="342900" marR="0" lvl="0" indent="-342900" algn="l" defTabSz="914400" rtl="0" eaLnBrk="1" fontAlgn="base" latinLnBrk="0" hangingPunct="1">
              <a:lnSpc>
                <a:spcPct val="100000"/>
              </a:lnSpc>
              <a:spcBef>
                <a:spcPts val="0"/>
              </a:spcBef>
              <a:spcAft>
                <a:spcPts val="0"/>
              </a:spcAft>
              <a:buClrTx/>
              <a:buSzTx/>
              <a:buFontTx/>
              <a:buChar char="•"/>
              <a:tabLst/>
              <a:defRPr/>
            </a:pPr>
            <a:endParaRPr kumimoji="0" lang="en-GB"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103A60CA-3862-4F81-8FE1-1ED557E45741}"/>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84462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0D3F-E537-4998-A9F2-9B9AE48A2EAD}"/>
              </a:ext>
            </a:extLst>
          </p:cNvPr>
          <p:cNvSpPr>
            <a:spLocks noGrp="1"/>
          </p:cNvSpPr>
          <p:nvPr>
            <p:ph type="title"/>
          </p:nvPr>
        </p:nvSpPr>
        <p:spPr/>
        <p:txBody>
          <a:bodyPr/>
          <a:lstStyle/>
          <a:p>
            <a:r>
              <a:rPr lang="en-GB" b="1" dirty="0"/>
              <a:t>Further Guidance and Resources</a:t>
            </a:r>
          </a:p>
        </p:txBody>
      </p:sp>
      <p:sp>
        <p:nvSpPr>
          <p:cNvPr id="3" name="Content Placeholder 2">
            <a:extLst>
              <a:ext uri="{FF2B5EF4-FFF2-40B4-BE49-F238E27FC236}">
                <a16:creationId xmlns:a16="http://schemas.microsoft.com/office/drawing/2014/main" id="{DFB8E168-225D-478C-84EA-C2F1E4DC7B14}"/>
              </a:ext>
            </a:extLst>
          </p:cNvPr>
          <p:cNvSpPr>
            <a:spLocks noGrp="1"/>
          </p:cNvSpPr>
          <p:nvPr>
            <p:ph idx="1"/>
          </p:nvPr>
        </p:nvSpPr>
        <p:spPr/>
        <p:txBody>
          <a:bodyPr>
            <a:normAutofit fontScale="47500" lnSpcReduction="20000"/>
          </a:bodyPr>
          <a:lstStyle/>
          <a:p>
            <a:pPr marL="0" indent="0">
              <a:lnSpc>
                <a:spcPct val="107000"/>
              </a:lnSpc>
              <a:spcAft>
                <a:spcPts val="800"/>
              </a:spcAft>
              <a:buNone/>
            </a:pPr>
            <a:r>
              <a:rPr lang="en-GB" sz="3300" b="1" dirty="0">
                <a:effectLst/>
                <a:ea typeface="Calibri" panose="020F0502020204030204" pitchFamily="34" charset="0"/>
                <a:cs typeface="Times New Roman" panose="02020603050405020304" pitchFamily="18" charset="0"/>
              </a:rPr>
              <a:t>For Health and Social Care Professionals</a:t>
            </a:r>
          </a:p>
          <a:p>
            <a:pPr>
              <a:spcBef>
                <a:spcPts val="0"/>
              </a:spcBef>
              <a:spcAft>
                <a:spcPts val="0"/>
              </a:spcAft>
              <a:buFont typeface="Arial" panose="020B0604020202020204" pitchFamily="34" charset="0"/>
              <a:buChar char="•"/>
            </a:pPr>
            <a:r>
              <a:rPr lang="en-GB" sz="3600" dirty="0">
                <a:effectLst/>
                <a:ea typeface="Calibri" panose="020F0502020204030204" pitchFamily="34" charset="0"/>
                <a:cs typeface="Times New Roman" panose="02020603050405020304" pitchFamily="18" charset="0"/>
                <a:hlinkClick r:id="rId2"/>
              </a:rPr>
              <a:t>Cold Weather Plan for England</a:t>
            </a:r>
            <a:endParaRPr lang="en-GB" sz="3600" dirty="0">
              <a:effectLst/>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endParaRPr lang="en-GB" sz="3300" dirty="0">
              <a:effectLst/>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kumimoji="0" lang="en-GB" sz="360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Download the </a:t>
            </a:r>
            <a:r>
              <a:rPr kumimoji="0" lang="en-GB" sz="360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hlinkClick r:id="rId3"/>
              </a:rPr>
              <a:t>Stay Well this Winter leaflet </a:t>
            </a:r>
            <a:r>
              <a:rPr kumimoji="0" lang="en-GB" sz="36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which includes tips on keeping well during the winter months</a:t>
            </a:r>
          </a:p>
          <a:p>
            <a:pPr>
              <a:spcBef>
                <a:spcPts val="0"/>
              </a:spcBef>
              <a:spcAft>
                <a:spcPts val="0"/>
              </a:spcAft>
              <a:buFont typeface="Arial" panose="020B0604020202020204" pitchFamily="34" charset="0"/>
              <a:buChar char="•"/>
            </a:pPr>
            <a:endParaRPr lang="en-GB" sz="3300" dirty="0">
              <a:effectLst/>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en-GB" sz="3300" dirty="0">
                <a:effectLst/>
                <a:ea typeface="Calibri" panose="020F0502020204030204" pitchFamily="34" charset="0"/>
                <a:cs typeface="Times New Roman" panose="02020603050405020304" pitchFamily="18" charset="0"/>
              </a:rPr>
              <a:t>Subscribe to the Cold Weather </a:t>
            </a:r>
            <a:r>
              <a:rPr lang="en-GB" sz="3300" b="1" dirty="0">
                <a:effectLst/>
                <a:ea typeface="Calibri" panose="020F0502020204030204" pitchFamily="34" charset="0"/>
                <a:cs typeface="Times New Roman" panose="02020603050405020304" pitchFamily="18" charset="0"/>
              </a:rPr>
              <a:t>Alerting system </a:t>
            </a:r>
            <a:r>
              <a:rPr lang="en-GB" sz="3300" dirty="0">
                <a:effectLst/>
                <a:ea typeface="Calibri" panose="020F0502020204030204" pitchFamily="34" charset="0"/>
                <a:cs typeface="Times New Roman" panose="02020603050405020304" pitchFamily="18" charset="0"/>
              </a:rPr>
              <a:t>for England via </a:t>
            </a:r>
            <a:r>
              <a:rPr lang="en-GB" sz="3300" dirty="0">
                <a:hlinkClick r:id="rId4"/>
              </a:rPr>
              <a:t>Met Office (govdelivery.com)</a:t>
            </a:r>
            <a:endParaRPr lang="en-GB" sz="3300" dirty="0"/>
          </a:p>
          <a:p>
            <a:pPr>
              <a:spcBef>
                <a:spcPts val="0"/>
              </a:spcBef>
              <a:spcAft>
                <a:spcPts val="0"/>
              </a:spcAft>
              <a:buFont typeface="Arial" panose="020B0604020202020204" pitchFamily="34" charset="0"/>
              <a:buChar char="•"/>
            </a:pPr>
            <a:endParaRPr lang="en-GB" sz="3300" dirty="0">
              <a:effectLst/>
              <a:ea typeface="Calibri" panose="020F0502020204030204" pitchFamily="34" charset="0"/>
              <a:cs typeface="Times New Roman" panose="02020603050405020304" pitchFamily="18" charset="0"/>
            </a:endParaRPr>
          </a:p>
          <a:p>
            <a:pPr>
              <a:spcBef>
                <a:spcPts val="0"/>
              </a:spcBef>
            </a:pPr>
            <a:r>
              <a:rPr lang="en-GB" sz="3300" dirty="0">
                <a:ea typeface="Calibri" panose="020F0502020204030204" pitchFamily="34" charset="0"/>
                <a:cs typeface="Times New Roman" panose="02020603050405020304" pitchFamily="18" charset="0"/>
              </a:rPr>
              <a:t>The </a:t>
            </a:r>
            <a:r>
              <a:rPr lang="en-GB" sz="3300" dirty="0">
                <a:ea typeface="Calibri" panose="020F0502020204030204" pitchFamily="34" charset="0"/>
                <a:cs typeface="Times New Roman" panose="02020603050405020304" pitchFamily="18" charset="0"/>
                <a:hlinkClick r:id="rId5"/>
              </a:rPr>
              <a:t>Excess Seasonal Deaths Toolkit </a:t>
            </a:r>
            <a:r>
              <a:rPr lang="en-GB" sz="3300" dirty="0">
                <a:ea typeface="Calibri" panose="020F0502020204030204" pitchFamily="34" charset="0"/>
                <a:cs typeface="Times New Roman" panose="02020603050405020304" pitchFamily="18" charset="0"/>
              </a:rPr>
              <a:t>produced by DHSC to help local communities take a systematic approach to reduce the risk of seasonal excess deaths in older people</a:t>
            </a:r>
          </a:p>
          <a:p>
            <a:pPr>
              <a:spcBef>
                <a:spcPts val="0"/>
              </a:spcBef>
              <a:spcAft>
                <a:spcPts val="0"/>
              </a:spcAft>
              <a:buFont typeface="Arial" panose="020B0604020202020204" pitchFamily="34" charset="0"/>
              <a:buChar char="•"/>
            </a:pPr>
            <a:endParaRPr lang="en-GB" sz="3300" dirty="0">
              <a:effectLst/>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en-GB" sz="3300" dirty="0">
                <a:effectLst/>
                <a:ea typeface="Calibri" panose="020F0502020204030204" pitchFamily="34" charset="0"/>
                <a:cs typeface="Times New Roman" panose="02020603050405020304" pitchFamily="18" charset="0"/>
              </a:rPr>
              <a:t>Use the Cold Homes </a:t>
            </a:r>
            <a:r>
              <a:rPr lang="en-GB" sz="3300" b="1" dirty="0">
                <a:effectLst/>
                <a:ea typeface="Calibri" panose="020F0502020204030204" pitchFamily="34" charset="0"/>
                <a:cs typeface="Times New Roman" panose="02020603050405020304" pitchFamily="18" charset="0"/>
              </a:rPr>
              <a:t>Toolkit</a:t>
            </a:r>
            <a:r>
              <a:rPr lang="en-GB" sz="3300" dirty="0">
                <a:effectLst/>
                <a:ea typeface="Calibri" panose="020F0502020204030204" pitchFamily="34" charset="0"/>
                <a:cs typeface="Times New Roman" panose="02020603050405020304" pitchFamily="18" charset="0"/>
              </a:rPr>
              <a:t>s </a:t>
            </a:r>
            <a:r>
              <a:rPr lang="en-GB" sz="3300" dirty="0">
                <a:solidFill>
                  <a:srgbClr val="0070C0"/>
                </a:solidFill>
                <a:hlinkClick r:id="rId6">
                  <a:extLst>
                    <a:ext uri="{A12FA001-AC4F-418D-AE19-62706E023703}">
                      <ahyp:hlinkClr xmlns:ahyp="http://schemas.microsoft.com/office/drawing/2018/hyperlinkcolor" val="tx"/>
                    </a:ext>
                  </a:extLst>
                </a:hlinkClick>
              </a:rPr>
              <a:t>Cold Homes Toolkit - Citizens Advice</a:t>
            </a:r>
            <a:endParaRPr lang="en-GB" sz="3300" dirty="0">
              <a:solidFill>
                <a:srgbClr val="0070C0"/>
              </a:solidFill>
            </a:endParaRPr>
          </a:p>
          <a:p>
            <a:pPr>
              <a:spcBef>
                <a:spcPts val="0"/>
              </a:spcBef>
              <a:spcAft>
                <a:spcPts val="0"/>
              </a:spcAft>
              <a:buFont typeface="Arial" panose="020B0604020202020204" pitchFamily="34" charset="0"/>
              <a:buChar char="•"/>
            </a:pPr>
            <a:endParaRPr lang="en-GB" sz="3300" dirty="0"/>
          </a:p>
          <a:p>
            <a:pPr>
              <a:spcBef>
                <a:spcPts val="0"/>
              </a:spcBef>
              <a:spcAft>
                <a:spcPts val="0"/>
              </a:spcAft>
              <a:buFont typeface="Arial" panose="020B0604020202020204" pitchFamily="34" charset="0"/>
              <a:buChar char="•"/>
            </a:pPr>
            <a:r>
              <a:rPr lang="en-GB" sz="3300" dirty="0">
                <a:effectLst/>
                <a:ea typeface="Calibri" panose="020F0502020204030204" pitchFamily="34" charset="0"/>
                <a:cs typeface="Times New Roman" panose="02020603050405020304" pitchFamily="18" charset="0"/>
              </a:rPr>
              <a:t>Use the </a:t>
            </a:r>
            <a:r>
              <a:rPr lang="en-GB" sz="3300" dirty="0">
                <a:effectLst/>
                <a:ea typeface="Calibri" panose="020F0502020204030204" pitchFamily="34" charset="0"/>
                <a:cs typeface="Times New Roman" panose="02020603050405020304" pitchFamily="18" charset="0"/>
                <a:hlinkClick r:id="rId7"/>
              </a:rPr>
              <a:t>Winter Warmth England </a:t>
            </a:r>
            <a:r>
              <a:rPr lang="en-GB" sz="3300" dirty="0">
                <a:ea typeface="Calibri" panose="020F0502020204030204" pitchFamily="34" charset="0"/>
                <a:cs typeface="Times New Roman" panose="02020603050405020304" pitchFamily="18" charset="0"/>
              </a:rPr>
              <a:t> for</a:t>
            </a:r>
            <a:r>
              <a:rPr lang="en-GB" sz="3300" dirty="0">
                <a:effectLst/>
                <a:ea typeface="Calibri" panose="020F0502020204030204" pitchFamily="34" charset="0"/>
                <a:cs typeface="Times New Roman" panose="02020603050405020304" pitchFamily="18" charset="0"/>
              </a:rPr>
              <a:t> support interventions </a:t>
            </a:r>
            <a:r>
              <a:rPr lang="en-GB" sz="3300" dirty="0">
                <a:ea typeface="Calibri" panose="020F0502020204030204" pitchFamily="34" charset="0"/>
                <a:cs typeface="Times New Roman" panose="02020603050405020304" pitchFamily="18" charset="0"/>
              </a:rPr>
              <a:t>in </a:t>
            </a:r>
            <a:r>
              <a:rPr lang="en-GB" sz="3300" dirty="0">
                <a:effectLst/>
                <a:ea typeface="Calibri" panose="020F0502020204030204" pitchFamily="34" charset="0"/>
                <a:cs typeface="Times New Roman" panose="02020603050405020304" pitchFamily="18" charset="0"/>
              </a:rPr>
              <a:t>reaching the right people at the right time</a:t>
            </a:r>
          </a:p>
          <a:p>
            <a:pPr>
              <a:spcBef>
                <a:spcPts val="0"/>
              </a:spcBef>
              <a:spcAft>
                <a:spcPts val="0"/>
              </a:spcAft>
              <a:buFont typeface="Arial" panose="020B0604020202020204" pitchFamily="34" charset="0"/>
              <a:buChar char="•"/>
            </a:pPr>
            <a:r>
              <a:rPr lang="en-GB" sz="3300" dirty="0">
                <a:ea typeface="Calibri" panose="020F0502020204030204" pitchFamily="34" charset="0"/>
                <a:cs typeface="Times New Roman" panose="02020603050405020304" pitchFamily="18" charset="0"/>
              </a:rPr>
              <a:t>The </a:t>
            </a:r>
            <a:r>
              <a:rPr lang="en-GB" sz="3300" dirty="0">
                <a:ea typeface="Calibri" panose="020F0502020204030204" pitchFamily="34" charset="0"/>
                <a:cs typeface="Times New Roman" panose="02020603050405020304" pitchFamily="18" charset="0"/>
                <a:hlinkClick r:id="rId8"/>
              </a:rPr>
              <a:t>UK Health Forum Fuel Poverty and Health Toolkit </a:t>
            </a:r>
            <a:r>
              <a:rPr lang="en-GB" sz="3300" dirty="0">
                <a:ea typeface="Calibri" panose="020F0502020204030204" pitchFamily="34" charset="0"/>
                <a:cs typeface="Times New Roman" panose="02020603050405020304" pitchFamily="18" charset="0"/>
              </a:rPr>
              <a:t>provides a guide for public health professionals to start, extend or improve their work on fuel poverty</a:t>
            </a:r>
          </a:p>
          <a:p>
            <a:pPr>
              <a:spcBef>
                <a:spcPts val="0"/>
              </a:spcBef>
              <a:spcAft>
                <a:spcPts val="0"/>
              </a:spcAft>
              <a:buFont typeface="Arial" panose="020B0604020202020204" pitchFamily="34" charset="0"/>
              <a:buChar char="•"/>
            </a:pPr>
            <a:endParaRPr lang="en-GB" sz="3300" dirty="0">
              <a:ea typeface="Calibri" panose="020F0502020204030204" pitchFamily="34" charset="0"/>
              <a:cs typeface="Times New Roman" panose="02020603050405020304" pitchFamily="18" charset="0"/>
            </a:endParaRPr>
          </a:p>
          <a:p>
            <a:pPr>
              <a:spcBef>
                <a:spcPts val="0"/>
              </a:spcBef>
            </a:pPr>
            <a:r>
              <a:rPr lang="en-GB" sz="3300" dirty="0">
                <a:effectLst/>
                <a:ea typeface="Calibri" panose="020F0502020204030204" pitchFamily="34" charset="0"/>
                <a:cs typeface="Times New Roman" panose="02020603050405020304" pitchFamily="18" charset="0"/>
              </a:rPr>
              <a:t>Take the Helping People Living in Cold Homes </a:t>
            </a:r>
            <a:r>
              <a:rPr lang="en-GB" sz="3300" b="1" dirty="0">
                <a:effectLst/>
                <a:ea typeface="Calibri" panose="020F0502020204030204" pitchFamily="34" charset="0"/>
                <a:cs typeface="Times New Roman" panose="02020603050405020304" pitchFamily="18" charset="0"/>
              </a:rPr>
              <a:t>e-learning module </a:t>
            </a:r>
            <a:r>
              <a:rPr lang="en-GB" sz="3300" dirty="0">
                <a:hlinkClick r:id="rId9"/>
              </a:rPr>
              <a:t>e-Learning to help people living in cold homes - elearning for healthcare (e-lfh.org.uk)</a:t>
            </a:r>
            <a:endParaRPr lang="en-GB" sz="3300" dirty="0"/>
          </a:p>
          <a:p>
            <a:pPr>
              <a:spcBef>
                <a:spcPts val="0"/>
              </a:spcBef>
            </a:pPr>
            <a:endParaRPr lang="en-GB" sz="3300" dirty="0">
              <a:effectLst/>
              <a:ea typeface="Calibri" panose="020F0502020204030204" pitchFamily="34" charset="0"/>
              <a:cs typeface="Times New Roman" panose="02020603050405020304" pitchFamily="18" charset="0"/>
            </a:endParaRPr>
          </a:p>
          <a:p>
            <a:pPr>
              <a:spcBef>
                <a:spcPts val="0"/>
              </a:spcBef>
            </a:pPr>
            <a:r>
              <a:rPr lang="en-GB" sz="3200" dirty="0">
                <a:effectLst/>
                <a:ea typeface="Calibri" panose="020F0502020204030204" pitchFamily="34" charset="0"/>
                <a:cs typeface="Times New Roman" panose="02020603050405020304" pitchFamily="18" charset="0"/>
              </a:rPr>
              <a:t>Read NICE Guideline Recommendation 6:  </a:t>
            </a:r>
            <a:r>
              <a:rPr lang="en-GB" sz="3200" dirty="0">
                <a:solidFill>
                  <a:srgbClr val="0070C0"/>
                </a:solidFill>
                <a:hlinkClick r:id="rId10">
                  <a:extLst>
                    <a:ext uri="{A12FA001-AC4F-418D-AE19-62706E023703}">
                      <ahyp:hlinkClr xmlns:ahyp="http://schemas.microsoft.com/office/drawing/2018/hyperlinkcolor" val="tx"/>
                    </a:ext>
                  </a:extLst>
                </a:hlinkClick>
              </a:rPr>
              <a:t>Overview | Excess winter deaths and illness and the health risks associated with cold homes | Guidance | NICE</a:t>
            </a:r>
            <a:endParaRPr lang="en-GB" sz="3200" dirty="0">
              <a:solidFill>
                <a:srgbClr val="0070C0"/>
              </a:solidFill>
            </a:endParaRPr>
          </a:p>
          <a:p>
            <a:pPr>
              <a:spcBef>
                <a:spcPts val="0"/>
              </a:spcBef>
              <a:spcAft>
                <a:spcPts val="0"/>
              </a:spcAft>
              <a:buFont typeface="Arial" panose="020B0604020202020204" pitchFamily="34" charset="0"/>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103A60CA-3862-4F81-8FE1-1ED557E45741}"/>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1786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CFF1-868E-45D2-8418-013265A32590}"/>
              </a:ext>
            </a:extLst>
          </p:cNvPr>
          <p:cNvSpPr>
            <a:spLocks noGrp="1"/>
          </p:cNvSpPr>
          <p:nvPr>
            <p:ph type="title"/>
          </p:nvPr>
        </p:nvSpPr>
        <p:spPr/>
        <p:txBody>
          <a:bodyPr>
            <a:normAutofit/>
          </a:bodyPr>
          <a:lstStyle/>
          <a:p>
            <a:r>
              <a:rPr lang="en-GB" sz="4000" dirty="0">
                <a:latin typeface="+mn-lt"/>
                <a:cs typeface="Arial" panose="020B0604020202020204" pitchFamily="34" charset="0"/>
              </a:rPr>
              <a:t>Energy advice</a:t>
            </a:r>
            <a:endParaRPr lang="en-GB" sz="4000" dirty="0">
              <a:latin typeface="+mn-lt"/>
            </a:endParaRPr>
          </a:p>
        </p:txBody>
      </p:sp>
      <p:sp>
        <p:nvSpPr>
          <p:cNvPr id="3" name="Content Placeholder 2">
            <a:extLst>
              <a:ext uri="{FF2B5EF4-FFF2-40B4-BE49-F238E27FC236}">
                <a16:creationId xmlns:a16="http://schemas.microsoft.com/office/drawing/2014/main" id="{F0F0EBA9-EC2D-40EA-BE0E-F12B106676AA}"/>
              </a:ext>
            </a:extLst>
          </p:cNvPr>
          <p:cNvSpPr>
            <a:spLocks noGrp="1"/>
          </p:cNvSpPr>
          <p:nvPr>
            <p:ph idx="1"/>
          </p:nvPr>
        </p:nvSpPr>
        <p:spPr>
          <a:xfrm>
            <a:off x="457200" y="1417638"/>
            <a:ext cx="8229600" cy="4925144"/>
          </a:xfrm>
        </p:spPr>
        <p:txBody>
          <a:bodyPr>
            <a:noAutofit/>
          </a:bodyPr>
          <a:lstStyle/>
          <a:p>
            <a:r>
              <a:rPr lang="en-GB" sz="1600" dirty="0">
                <a:cs typeface="Arial" panose="020B0604020202020204" pitchFamily="34" charset="0"/>
                <a:hlinkClick r:id="rId2"/>
              </a:rPr>
              <a:t>Simple Energy Advice</a:t>
            </a:r>
            <a:r>
              <a:rPr lang="en-GB" sz="1600" dirty="0">
                <a:cs typeface="Arial" panose="020B0604020202020204" pitchFamily="34" charset="0"/>
              </a:rPr>
              <a:t> (tel: 0800 444202) provides free advice on:</a:t>
            </a:r>
          </a:p>
          <a:p>
            <a:pPr lvl="1"/>
            <a:r>
              <a:rPr lang="en-GB" sz="1600" dirty="0">
                <a:cs typeface="Arial" panose="020B0604020202020204" pitchFamily="34" charset="0"/>
              </a:rPr>
              <a:t>Reducing energy bills</a:t>
            </a:r>
          </a:p>
          <a:p>
            <a:pPr lvl="1"/>
            <a:r>
              <a:rPr lang="en-GB" sz="1600" dirty="0">
                <a:cs typeface="Arial" panose="020B0604020202020204" pitchFamily="34" charset="0"/>
              </a:rPr>
              <a:t>Energy efficiency, including insultation</a:t>
            </a:r>
          </a:p>
          <a:p>
            <a:pPr lvl="1"/>
            <a:r>
              <a:rPr lang="en-GB" sz="1600" dirty="0">
                <a:cs typeface="Arial" panose="020B0604020202020204" pitchFamily="34" charset="0"/>
              </a:rPr>
              <a:t>Local and national grants</a:t>
            </a:r>
          </a:p>
          <a:p>
            <a:pPr lvl="2"/>
            <a:r>
              <a:rPr lang="en-GB" sz="1600" dirty="0">
                <a:cs typeface="Arial" panose="020B0604020202020204" pitchFamily="34" charset="0"/>
              </a:rPr>
              <a:t>Covering bills</a:t>
            </a:r>
          </a:p>
          <a:p>
            <a:pPr lvl="2"/>
            <a:r>
              <a:rPr lang="en-GB" sz="1600" dirty="0">
                <a:cs typeface="Arial" panose="020B0604020202020204" pitchFamily="34" charset="0"/>
              </a:rPr>
              <a:t>Making your home more energy efficient</a:t>
            </a:r>
          </a:p>
          <a:p>
            <a:pPr lvl="2"/>
            <a:r>
              <a:rPr lang="en-GB" sz="1600" dirty="0">
                <a:cs typeface="Arial" panose="020B0604020202020204" pitchFamily="34" charset="0"/>
              </a:rPr>
              <a:t>Fixing or replacing your boiler</a:t>
            </a:r>
          </a:p>
          <a:p>
            <a:pPr lvl="1"/>
            <a:endParaRPr lang="en-GB" sz="1600" dirty="0">
              <a:cs typeface="Arial" panose="020B0604020202020204" pitchFamily="34" charset="0"/>
            </a:endParaRPr>
          </a:p>
          <a:p>
            <a:r>
              <a:rPr lang="en-GB" sz="1600" dirty="0">
                <a:cs typeface="Arial" panose="020B0604020202020204" pitchFamily="34" charset="0"/>
                <a:hlinkClick r:id="rId3"/>
              </a:rPr>
              <a:t>Citizens Advice</a:t>
            </a:r>
            <a:r>
              <a:rPr lang="en-GB" sz="1600" dirty="0">
                <a:cs typeface="Arial" panose="020B0604020202020204" pitchFamily="34" charset="0"/>
              </a:rPr>
              <a:t> offers free and confidential advice online, over the phone and in person, including advice welfare benefits, debt and money, housing</a:t>
            </a:r>
          </a:p>
          <a:p>
            <a:endParaRPr lang="en-GB" sz="1600" dirty="0">
              <a:cs typeface="Arial" panose="020B0604020202020204" pitchFamily="34" charset="0"/>
            </a:endParaRPr>
          </a:p>
          <a:p>
            <a:r>
              <a:rPr lang="en-GB" sz="1600" dirty="0">
                <a:cs typeface="Arial" panose="020B0604020202020204" pitchFamily="34" charset="0"/>
                <a:hlinkClick r:id="rId4"/>
              </a:rPr>
              <a:t>Gas safety and carbon monoxide advice</a:t>
            </a:r>
            <a:endParaRPr lang="en-GB" sz="1600" dirty="0">
              <a:cs typeface="Arial" panose="020B0604020202020204" pitchFamily="34" charset="0"/>
            </a:endParaRPr>
          </a:p>
          <a:p>
            <a:endParaRPr lang="en-GB" sz="1600" dirty="0">
              <a:cs typeface="Arial" panose="020B0604020202020204" pitchFamily="34" charset="0"/>
            </a:endParaRPr>
          </a:p>
          <a:p>
            <a:r>
              <a:rPr lang="en-GB" sz="1600" dirty="0">
                <a:cs typeface="Arial" panose="020B0604020202020204" pitchFamily="34" charset="0"/>
                <a:hlinkClick r:id="rId5"/>
              </a:rPr>
              <a:t>Preventing frozen pipes</a:t>
            </a:r>
            <a:endParaRPr lang="en-GB" sz="1600" dirty="0">
              <a:cs typeface="Arial" panose="020B0604020202020204" pitchFamily="34" charset="0"/>
            </a:endParaRPr>
          </a:p>
          <a:p>
            <a:endParaRPr lang="en-GB" sz="1600" dirty="0">
              <a:cs typeface="Arial" panose="020B0604020202020204" pitchFamily="34" charset="0"/>
            </a:endParaRPr>
          </a:p>
          <a:p>
            <a:r>
              <a:rPr lang="en-GB" sz="1600" dirty="0">
                <a:cs typeface="Arial" panose="020B0604020202020204" pitchFamily="34" charset="0"/>
              </a:rPr>
              <a:t>For additional support, check if you're eligible to register on your energy company’s Priority Service Register. For more information visit the </a:t>
            </a:r>
            <a:r>
              <a:rPr lang="en-GB" sz="1600" dirty="0">
                <a:cs typeface="Arial" panose="020B0604020202020204" pitchFamily="34" charset="0"/>
                <a:hlinkClick r:id="rId6"/>
              </a:rPr>
              <a:t>Ofgem website</a:t>
            </a:r>
            <a:endParaRPr lang="en-GB" sz="1600" dirty="0">
              <a:cs typeface="Arial" panose="020B0604020202020204" pitchFamily="34" charset="0"/>
            </a:endParaRPr>
          </a:p>
        </p:txBody>
      </p:sp>
    </p:spTree>
    <p:extLst>
      <p:ext uri="{BB962C8B-B14F-4D97-AF65-F5344CB8AC3E}">
        <p14:creationId xmlns:p14="http://schemas.microsoft.com/office/powerpoint/2010/main" val="266879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C037-7593-40BB-98C0-7BA284865441}"/>
              </a:ext>
            </a:extLst>
          </p:cNvPr>
          <p:cNvSpPr>
            <a:spLocks noGrp="1"/>
          </p:cNvSpPr>
          <p:nvPr>
            <p:ph type="title"/>
          </p:nvPr>
        </p:nvSpPr>
        <p:spPr/>
        <p:txBody>
          <a:bodyPr>
            <a:noAutofit/>
          </a:bodyPr>
          <a:lstStyle/>
          <a:p>
            <a:pPr algn="ctr"/>
            <a:r>
              <a:rPr lang="en-GB" sz="2800" dirty="0">
                <a:latin typeface="+mn-lt"/>
                <a:cs typeface="Arial" panose="020B0604020202020204" pitchFamily="34" charset="0"/>
              </a:rPr>
              <a:t>Benefits and payments related to cold homes and cold weather</a:t>
            </a:r>
          </a:p>
        </p:txBody>
      </p:sp>
      <p:sp>
        <p:nvSpPr>
          <p:cNvPr id="3" name="Content Placeholder 2">
            <a:extLst>
              <a:ext uri="{FF2B5EF4-FFF2-40B4-BE49-F238E27FC236}">
                <a16:creationId xmlns:a16="http://schemas.microsoft.com/office/drawing/2014/main" id="{4DF73BE3-4FD2-4E04-A829-1A54B045E157}"/>
              </a:ext>
            </a:extLst>
          </p:cNvPr>
          <p:cNvSpPr>
            <a:spLocks noGrp="1"/>
          </p:cNvSpPr>
          <p:nvPr>
            <p:ph idx="1"/>
          </p:nvPr>
        </p:nvSpPr>
        <p:spPr>
          <a:xfrm>
            <a:off x="457200" y="1395012"/>
            <a:ext cx="8229600" cy="4925144"/>
          </a:xfrm>
        </p:spPr>
        <p:txBody>
          <a:bodyPr>
            <a:normAutofit fontScale="55000" lnSpcReduction="20000"/>
          </a:bodyPr>
          <a:lstStyle/>
          <a:p>
            <a:r>
              <a:rPr lang="en-GB" sz="3300" dirty="0">
                <a:cs typeface="Arial" panose="020B0604020202020204" pitchFamily="34" charset="0"/>
                <a:hlinkClick r:id="rId2"/>
              </a:rPr>
              <a:t>Cold Weather Payment</a:t>
            </a:r>
            <a:r>
              <a:rPr lang="en-GB" sz="3300" dirty="0">
                <a:cs typeface="Arial" panose="020B0604020202020204" pitchFamily="34" charset="0"/>
              </a:rPr>
              <a:t> for those who receive:</a:t>
            </a:r>
          </a:p>
          <a:p>
            <a:pPr lvl="1"/>
            <a:r>
              <a:rPr lang="en-GB" sz="3300" dirty="0">
                <a:cs typeface="Arial" panose="020B0604020202020204" pitchFamily="34" charset="0"/>
              </a:rPr>
              <a:t>Pension Credit</a:t>
            </a:r>
          </a:p>
          <a:p>
            <a:pPr lvl="1"/>
            <a:r>
              <a:rPr lang="en-GB" sz="3300" dirty="0">
                <a:cs typeface="Arial" panose="020B0604020202020204" pitchFamily="34" charset="0"/>
              </a:rPr>
              <a:t>Income Support</a:t>
            </a:r>
          </a:p>
          <a:p>
            <a:pPr lvl="1"/>
            <a:r>
              <a:rPr lang="en-GB" sz="3300" dirty="0">
                <a:cs typeface="Arial" panose="020B0604020202020204" pitchFamily="34" charset="0"/>
              </a:rPr>
              <a:t>Income-based Jobseeker’s Allowance</a:t>
            </a:r>
          </a:p>
          <a:p>
            <a:pPr lvl="1"/>
            <a:r>
              <a:rPr lang="en-GB" sz="3300" dirty="0">
                <a:cs typeface="Arial" panose="020B0604020202020204" pitchFamily="34" charset="0"/>
              </a:rPr>
              <a:t>Income-related Employment and Support Allowance</a:t>
            </a:r>
          </a:p>
          <a:p>
            <a:pPr lvl="1"/>
            <a:r>
              <a:rPr lang="en-GB" sz="3300" dirty="0">
                <a:cs typeface="Arial" panose="020B0604020202020204" pitchFamily="34" charset="0"/>
              </a:rPr>
              <a:t>Universal Credit</a:t>
            </a:r>
          </a:p>
          <a:p>
            <a:pPr lvl="1"/>
            <a:r>
              <a:rPr lang="en-GB" sz="3300" dirty="0">
                <a:cs typeface="Arial" panose="020B0604020202020204" pitchFamily="34" charset="0"/>
              </a:rPr>
              <a:t>Support for Mortgage Interest</a:t>
            </a:r>
          </a:p>
          <a:p>
            <a:pPr lvl="1"/>
            <a:endParaRPr lang="en-GB" sz="3300" dirty="0">
              <a:cs typeface="Arial" panose="020B0604020202020204" pitchFamily="34" charset="0"/>
            </a:endParaRPr>
          </a:p>
          <a:p>
            <a:r>
              <a:rPr lang="en-GB" sz="3300" dirty="0">
                <a:cs typeface="Arial" panose="020B0604020202020204" pitchFamily="34" charset="0"/>
                <a:hlinkClick r:id="rId3"/>
              </a:rPr>
              <a:t>Winter Fuel Payment</a:t>
            </a:r>
            <a:r>
              <a:rPr lang="en-GB" sz="3300" dirty="0">
                <a:cs typeface="Arial" panose="020B0604020202020204" pitchFamily="34" charset="0"/>
              </a:rPr>
              <a:t> for those:</a:t>
            </a:r>
          </a:p>
          <a:p>
            <a:pPr lvl="1"/>
            <a:r>
              <a:rPr lang="en-GB" sz="3300" dirty="0">
                <a:cs typeface="Arial" panose="020B0604020202020204" pitchFamily="34" charset="0"/>
              </a:rPr>
              <a:t>Born on or before 5 October 1956</a:t>
            </a:r>
          </a:p>
          <a:p>
            <a:pPr lvl="1"/>
            <a:r>
              <a:rPr lang="en-GB" sz="3300" dirty="0">
                <a:cs typeface="Arial" panose="020B0604020202020204" pitchFamily="34" charset="0"/>
              </a:rPr>
              <a:t>AND lived in the UK for at least one day during the week of 19 to 25 September 2022 - this is called the ‘qualifying week’</a:t>
            </a:r>
          </a:p>
          <a:p>
            <a:pPr lvl="1"/>
            <a:endParaRPr lang="en-GB" sz="3300" dirty="0">
              <a:cs typeface="Arial" panose="020B0604020202020204" pitchFamily="34" charset="0"/>
            </a:endParaRPr>
          </a:p>
          <a:p>
            <a:r>
              <a:rPr lang="en-GB" sz="3300" dirty="0">
                <a:cs typeface="Arial" panose="020B0604020202020204" pitchFamily="34" charset="0"/>
                <a:hlinkClick r:id="rId4"/>
              </a:rPr>
              <a:t>Warm Home Discount Scheme</a:t>
            </a:r>
            <a:r>
              <a:rPr lang="en-GB" sz="3300" dirty="0">
                <a:cs typeface="Arial" panose="020B0604020202020204" pitchFamily="34" charset="0"/>
              </a:rPr>
              <a:t> for those:</a:t>
            </a:r>
          </a:p>
          <a:p>
            <a:pPr lvl="1"/>
            <a:r>
              <a:rPr lang="en-GB" sz="3300" dirty="0">
                <a:cs typeface="Arial" panose="020B0604020202020204" pitchFamily="34" charset="0"/>
              </a:rPr>
              <a:t>Who receive Guarantee Credit element of Pension Credit - known as the ‘core group’</a:t>
            </a:r>
          </a:p>
          <a:p>
            <a:pPr lvl="1"/>
            <a:r>
              <a:rPr lang="en-GB" sz="3300" dirty="0">
                <a:cs typeface="Arial" panose="020B0604020202020204" pitchFamily="34" charset="0"/>
              </a:rPr>
              <a:t>On a low income and meet your energy supplier’s criteria for the scheme - known as the ‘broader group’</a:t>
            </a:r>
          </a:p>
          <a:p>
            <a:pPr marL="342900" lvl="1" indent="0">
              <a:buNone/>
            </a:pPr>
            <a:endParaRPr lang="en-GB" dirty="0">
              <a:cs typeface="Arial" panose="020B0604020202020204" pitchFamily="34" charset="0"/>
            </a:endParaRPr>
          </a:p>
          <a:p>
            <a:r>
              <a:rPr lang="en-GB" sz="3300" u="sng" dirty="0">
                <a:hlinkClick r:id="rId5"/>
              </a:rPr>
              <a:t>Benefits and financial support </a:t>
            </a:r>
            <a:r>
              <a:rPr lang="en-GB" sz="3300" dirty="0"/>
              <a:t>if you’re on a low income</a:t>
            </a:r>
          </a:p>
          <a:p>
            <a:endParaRPr lang="en-GB" dirty="0"/>
          </a:p>
        </p:txBody>
      </p:sp>
    </p:spTree>
    <p:extLst>
      <p:ext uri="{BB962C8B-B14F-4D97-AF65-F5344CB8AC3E}">
        <p14:creationId xmlns:p14="http://schemas.microsoft.com/office/powerpoint/2010/main" val="117501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61AF-E153-46AF-BE24-F006103C5ABE}"/>
              </a:ext>
            </a:extLst>
          </p:cNvPr>
          <p:cNvSpPr>
            <a:spLocks noGrp="1"/>
          </p:cNvSpPr>
          <p:nvPr>
            <p:ph type="title"/>
          </p:nvPr>
        </p:nvSpPr>
        <p:spPr>
          <a:xfrm>
            <a:off x="456211" y="332656"/>
            <a:ext cx="8229600" cy="634082"/>
          </a:xfrm>
        </p:spPr>
        <p:txBody>
          <a:bodyPr>
            <a:noAutofit/>
          </a:bodyPr>
          <a:lstStyle/>
          <a:p>
            <a:r>
              <a:rPr lang="en-GB" sz="3600" b="1" dirty="0"/>
              <a:t>Public health contacts for advice</a:t>
            </a:r>
          </a:p>
        </p:txBody>
      </p:sp>
      <p:sp>
        <p:nvSpPr>
          <p:cNvPr id="3" name="Footer Placeholder 2">
            <a:extLst>
              <a:ext uri="{FF2B5EF4-FFF2-40B4-BE49-F238E27FC236}">
                <a16:creationId xmlns:a16="http://schemas.microsoft.com/office/drawing/2014/main" id="{2B482C42-6C46-8547-E6AA-D4396E66ED4F}"/>
              </a:ext>
            </a:extLst>
          </p:cNvPr>
          <p:cNvSpPr>
            <a:spLocks noGrp="1"/>
          </p:cNvSpPr>
          <p:nvPr>
            <p:ph type="ftr" sz="quarter" idx="11"/>
          </p:nvPr>
        </p:nvSpPr>
        <p:spPr/>
        <p:txBody>
          <a:bodyPr/>
          <a:lstStyle/>
          <a:p>
            <a:r>
              <a:rPr lang="en-GB" dirty="0"/>
              <a:t>version 1.0</a:t>
            </a:r>
          </a:p>
        </p:txBody>
      </p:sp>
      <p:graphicFrame>
        <p:nvGraphicFramePr>
          <p:cNvPr id="6" name="Table 4">
            <a:extLst>
              <a:ext uri="{FF2B5EF4-FFF2-40B4-BE49-F238E27FC236}">
                <a16:creationId xmlns:a16="http://schemas.microsoft.com/office/drawing/2014/main" id="{4F8E8DBE-9896-45E4-AC76-A1C7A409E762}"/>
              </a:ext>
            </a:extLst>
          </p:cNvPr>
          <p:cNvGraphicFramePr>
            <a:graphicFrameLocks/>
          </p:cNvGraphicFramePr>
          <p:nvPr>
            <p:extLst>
              <p:ext uri="{D42A27DB-BD31-4B8C-83A1-F6EECF244321}">
                <p14:modId xmlns:p14="http://schemas.microsoft.com/office/powerpoint/2010/main" val="520794172"/>
              </p:ext>
            </p:extLst>
          </p:nvPr>
        </p:nvGraphicFramePr>
        <p:xfrm>
          <a:off x="456211" y="966738"/>
          <a:ext cx="8229600" cy="5608320"/>
        </p:xfrm>
        <a:graphic>
          <a:graphicData uri="http://schemas.openxmlformats.org/drawingml/2006/table">
            <a:tbl>
              <a:tblPr firstRow="1" bandRow="1">
                <a:tableStyleId>{5C22544A-7EE6-4342-B048-85BDC9FD1C3A}</a:tableStyleId>
              </a:tblPr>
              <a:tblGrid>
                <a:gridCol w="3827757">
                  <a:extLst>
                    <a:ext uri="{9D8B030D-6E8A-4147-A177-3AD203B41FA5}">
                      <a16:colId xmlns:a16="http://schemas.microsoft.com/office/drawing/2014/main" val="1910006538"/>
                    </a:ext>
                  </a:extLst>
                </a:gridCol>
                <a:gridCol w="4401843">
                  <a:extLst>
                    <a:ext uri="{9D8B030D-6E8A-4147-A177-3AD203B41FA5}">
                      <a16:colId xmlns:a16="http://schemas.microsoft.com/office/drawing/2014/main" val="3274017404"/>
                    </a:ext>
                  </a:extLst>
                </a:gridCol>
              </a:tblGrid>
              <a:tr h="370840">
                <a:tc>
                  <a:txBody>
                    <a:bodyPr/>
                    <a:lstStyle/>
                    <a:p>
                      <a:r>
                        <a:rPr lang="en-GB" sz="2000" dirty="0">
                          <a:latin typeface="Arial" panose="020B0604020202020204" pitchFamily="34" charset="0"/>
                          <a:cs typeface="Arial" panose="020B0604020202020204" pitchFamily="34" charset="0"/>
                        </a:rPr>
                        <a:t>Organisation</a:t>
                      </a:r>
                    </a:p>
                  </a:txBody>
                  <a:tcPr/>
                </a:tc>
                <a:tc>
                  <a:txBody>
                    <a:bodyPr/>
                    <a:lstStyle/>
                    <a:p>
                      <a:r>
                        <a:rPr lang="en-GB" sz="2000" dirty="0">
                          <a:latin typeface="Arial" panose="020B0604020202020204" pitchFamily="34" charset="0"/>
                          <a:cs typeface="Arial" panose="020B0604020202020204" pitchFamily="34" charset="0"/>
                        </a:rPr>
                        <a:t>Email address</a:t>
                      </a:r>
                    </a:p>
                  </a:txBody>
                  <a:tcPr/>
                </a:tc>
                <a:extLst>
                  <a:ext uri="{0D108BD9-81ED-4DB2-BD59-A6C34878D82A}">
                    <a16:rowId xmlns:a16="http://schemas.microsoft.com/office/drawing/2014/main" val="3818906082"/>
                  </a:ext>
                </a:extLst>
              </a:tr>
              <a:tr h="439678">
                <a:tc>
                  <a:txBody>
                    <a:bodyPr/>
                    <a:lstStyle/>
                    <a:p>
                      <a:r>
                        <a:rPr lang="en-GB" sz="2000" dirty="0">
                          <a:latin typeface="Arial" panose="020B0604020202020204" pitchFamily="34" charset="0"/>
                          <a:cs typeface="Arial" panose="020B0604020202020204" pitchFamily="34" charset="0"/>
                        </a:rPr>
                        <a:t>Bracknell Forest Council Public Health</a:t>
                      </a:r>
                    </a:p>
                  </a:txBody>
                  <a:tcPr/>
                </a:tc>
                <a:tc>
                  <a:txBody>
                    <a:bodyPr/>
                    <a:lstStyle/>
                    <a:p>
                      <a:r>
                        <a:rPr lang="en-GB" sz="2000" dirty="0">
                          <a:latin typeface="Arial" panose="020B0604020202020204" pitchFamily="34" charset="0"/>
                          <a:cs typeface="Arial" panose="020B0604020202020204" pitchFamily="34" charset="0"/>
                          <a:hlinkClick r:id="" action="ppaction://noaction"/>
                        </a:rPr>
                        <a:t>Public.Health@bracknell-forest.gov.uk</a:t>
                      </a:r>
                    </a:p>
                  </a:txBody>
                  <a:tcPr/>
                </a:tc>
                <a:extLst>
                  <a:ext uri="{0D108BD9-81ED-4DB2-BD59-A6C34878D82A}">
                    <a16:rowId xmlns:a16="http://schemas.microsoft.com/office/drawing/2014/main" val="2180692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Royal Borough of Windsor and Maidenhead Council Public Health</a:t>
                      </a:r>
                    </a:p>
                  </a:txBody>
                  <a:tcPr/>
                </a:tc>
                <a:tc>
                  <a:txBody>
                    <a:bodyPr/>
                    <a:lstStyle/>
                    <a:p>
                      <a:r>
                        <a:rPr lang="en-GB" sz="2000" dirty="0">
                          <a:latin typeface="Arial" panose="020B0604020202020204" pitchFamily="34" charset="0"/>
                          <a:cs typeface="Arial" panose="020B0604020202020204" pitchFamily="34" charset="0"/>
                          <a:hlinkClick r:id="rId3"/>
                        </a:rPr>
                        <a:t>charlotte.fox@rbwm.gov.uk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8781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Slough Borough Council Public Health</a:t>
                      </a:r>
                    </a:p>
                  </a:txBody>
                  <a:tcPr/>
                </a:tc>
                <a:tc>
                  <a:txBody>
                    <a:bodyPr/>
                    <a:lstStyle/>
                    <a:p>
                      <a:r>
                        <a:rPr lang="en-GB" sz="2000" dirty="0">
                          <a:latin typeface="Arial" panose="020B0604020202020204" pitchFamily="34" charset="0"/>
                          <a:cs typeface="Arial" panose="020B0604020202020204" pitchFamily="34" charset="0"/>
                          <a:hlinkClick r:id="rId4"/>
                        </a:rPr>
                        <a:t>PublicHealthSlough@slough.gov.uk</a:t>
                      </a:r>
                      <a:r>
                        <a:rPr lang="en-GB"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41698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Reading Borough Council Public Health</a:t>
                      </a:r>
                    </a:p>
                  </a:txBody>
                  <a:tcPr/>
                </a:tc>
                <a:tc>
                  <a:txBody>
                    <a:bodyPr/>
                    <a:lstStyle/>
                    <a:p>
                      <a:r>
                        <a:rPr lang="en-GB" sz="2000" dirty="0">
                          <a:latin typeface="Arial" panose="020B0604020202020204" pitchFamily="34" charset="0"/>
                          <a:cs typeface="Arial" panose="020B0604020202020204" pitchFamily="34" charset="0"/>
                          <a:hlinkClick r:id="rId5"/>
                        </a:rPr>
                        <a:t>wellbeing.service@reading.gov.uk</a:t>
                      </a:r>
                      <a:r>
                        <a:rPr lang="en-GB"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024393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West Berkshire Council Public Health</a:t>
                      </a:r>
                    </a:p>
                  </a:txBody>
                  <a:tcPr/>
                </a:tc>
                <a:tc>
                  <a:txBody>
                    <a:bodyPr/>
                    <a:lstStyle/>
                    <a:p>
                      <a:r>
                        <a:rPr lang="en-GB" sz="2000" dirty="0">
                          <a:latin typeface="Arial" panose="020B0604020202020204" pitchFamily="34" charset="0"/>
                          <a:cs typeface="Arial" panose="020B0604020202020204" pitchFamily="34" charset="0"/>
                          <a:hlinkClick r:id="rId6"/>
                        </a:rPr>
                        <a:t>publichealthandwellbeing@westberks.gov.uk</a:t>
                      </a:r>
                      <a:r>
                        <a:rPr lang="en-GB"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880250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Wokingham Borough Council Public Health</a:t>
                      </a:r>
                    </a:p>
                  </a:txBody>
                  <a:tcPr/>
                </a:tc>
                <a:tc>
                  <a:txBody>
                    <a:bodyPr/>
                    <a:lstStyle/>
                    <a:p>
                      <a:r>
                        <a:rPr lang="en-GB" sz="2000" dirty="0">
                          <a:latin typeface="Arial" panose="020B0604020202020204" pitchFamily="34" charset="0"/>
                          <a:cs typeface="Arial" panose="020B0604020202020204" pitchFamily="34" charset="0"/>
                          <a:hlinkClick r:id="rId7"/>
                        </a:rPr>
                        <a:t>public.health@wokingham.gov.uk</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8538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Berks East and Berks West Public Health Hubs</a:t>
                      </a:r>
                    </a:p>
                  </a:txBody>
                  <a:tcPr/>
                </a:tc>
                <a:tc>
                  <a:txBody>
                    <a:bodyPr/>
                    <a:lstStyle/>
                    <a:p>
                      <a:r>
                        <a:rPr lang="en-GB" sz="2000" dirty="0">
                          <a:latin typeface="Arial" panose="020B0604020202020204" pitchFamily="34" charset="0"/>
                          <a:cs typeface="Arial" panose="020B0604020202020204" pitchFamily="34" charset="0"/>
                          <a:hlinkClick r:id="rId8"/>
                        </a:rPr>
                        <a:t>BerkshirePublicHealth@bracknell-forest.gov.uk</a:t>
                      </a:r>
                      <a:r>
                        <a:rPr lang="en-GB"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54105318"/>
                  </a:ext>
                </a:extLst>
              </a:tr>
            </a:tbl>
          </a:graphicData>
        </a:graphic>
      </p:graphicFrame>
    </p:spTree>
    <p:extLst>
      <p:ext uri="{BB962C8B-B14F-4D97-AF65-F5344CB8AC3E}">
        <p14:creationId xmlns:p14="http://schemas.microsoft.com/office/powerpoint/2010/main" val="188612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E7C0-FD54-42CB-AD2B-62E3E4649571}"/>
              </a:ext>
            </a:extLst>
          </p:cNvPr>
          <p:cNvSpPr>
            <a:spLocks noGrp="1"/>
          </p:cNvSpPr>
          <p:nvPr>
            <p:ph type="title"/>
          </p:nvPr>
        </p:nvSpPr>
        <p:spPr>
          <a:xfrm>
            <a:off x="457200" y="274638"/>
            <a:ext cx="8229600" cy="634082"/>
          </a:xfrm>
        </p:spPr>
        <p:txBody>
          <a:bodyPr>
            <a:noAutofit/>
          </a:bodyPr>
          <a:lstStyle/>
          <a:p>
            <a:r>
              <a:rPr lang="en-GB" sz="3600" b="1" dirty="0"/>
              <a:t>Contents</a:t>
            </a:r>
          </a:p>
        </p:txBody>
      </p:sp>
      <p:sp>
        <p:nvSpPr>
          <p:cNvPr id="3" name="Content Placeholder 2">
            <a:extLst>
              <a:ext uri="{FF2B5EF4-FFF2-40B4-BE49-F238E27FC236}">
                <a16:creationId xmlns:a16="http://schemas.microsoft.com/office/drawing/2014/main" id="{74E3FB93-D923-49DF-AA01-3A999DA9ECB5}"/>
              </a:ext>
            </a:extLst>
          </p:cNvPr>
          <p:cNvSpPr>
            <a:spLocks noGrp="1"/>
          </p:cNvSpPr>
          <p:nvPr>
            <p:ph idx="1"/>
          </p:nvPr>
        </p:nvSpPr>
        <p:spPr>
          <a:xfrm>
            <a:off x="457200" y="1124744"/>
            <a:ext cx="8229600" cy="5328592"/>
          </a:xfrm>
        </p:spPr>
        <p:txBody>
          <a:bodyPr>
            <a:normAutofit lnSpcReduction="10000"/>
          </a:bodyPr>
          <a:lstStyle/>
          <a:p>
            <a:r>
              <a:rPr lang="en-GB" dirty="0"/>
              <a:t>Cold Weather Plan for England</a:t>
            </a:r>
          </a:p>
          <a:p>
            <a:r>
              <a:rPr lang="en-GB" dirty="0"/>
              <a:t>Why is a Cold Weather Plan important?</a:t>
            </a:r>
          </a:p>
          <a:p>
            <a:pPr lvl="1"/>
            <a:r>
              <a:rPr lang="en-GB" dirty="0"/>
              <a:t>The direct and indirect effects of cold weather</a:t>
            </a:r>
          </a:p>
          <a:p>
            <a:pPr lvl="1"/>
            <a:r>
              <a:rPr lang="en-GB" dirty="0"/>
              <a:t>How can local authorities can prevent cold-related harm</a:t>
            </a:r>
          </a:p>
          <a:p>
            <a:r>
              <a:rPr lang="en-GB" dirty="0"/>
              <a:t>5 Key Messages to Local Areas</a:t>
            </a:r>
          </a:p>
          <a:p>
            <a:r>
              <a:rPr lang="en-GB" dirty="0"/>
              <a:t>Cold Weather alert service and cascades</a:t>
            </a:r>
          </a:p>
          <a:p>
            <a:r>
              <a:rPr lang="en-GB" dirty="0"/>
              <a:t>Cold Weather alert service for you &amp; your team</a:t>
            </a:r>
          </a:p>
          <a:p>
            <a:r>
              <a:rPr lang="en-GB" dirty="0"/>
              <a:t>Cold Weather Action cards for Stakeholders</a:t>
            </a:r>
          </a:p>
          <a:p>
            <a:r>
              <a:rPr lang="en-GB" dirty="0"/>
              <a:t>Key Public Health Messages</a:t>
            </a:r>
          </a:p>
          <a:p>
            <a:r>
              <a:rPr lang="en-GB" dirty="0"/>
              <a:t>Further Guidance &amp; Resources</a:t>
            </a:r>
          </a:p>
          <a:p>
            <a:pPr lvl="1"/>
            <a:r>
              <a:rPr lang="en-GB" dirty="0"/>
              <a:t>For everyone</a:t>
            </a:r>
          </a:p>
          <a:p>
            <a:pPr lvl="1"/>
            <a:r>
              <a:rPr lang="en-GB" dirty="0"/>
              <a:t>For care homes and domiciliary care</a:t>
            </a:r>
          </a:p>
          <a:p>
            <a:pPr lvl="1"/>
            <a:r>
              <a:rPr lang="en-GB" dirty="0"/>
              <a:t>For health and social care professionals</a:t>
            </a:r>
          </a:p>
          <a:p>
            <a:pPr lvl="1"/>
            <a:r>
              <a:rPr lang="en-GB" dirty="0"/>
              <a:t>Energy advice</a:t>
            </a:r>
          </a:p>
          <a:p>
            <a:pPr lvl="1"/>
            <a:r>
              <a:rPr lang="en-GB" dirty="0"/>
              <a:t>Benefits &amp; payments related to cold homes and cold weather </a:t>
            </a:r>
          </a:p>
          <a:p>
            <a:r>
              <a:rPr lang="en-GB" dirty="0"/>
              <a:t>Key LA Public health contacts for advice</a:t>
            </a:r>
          </a:p>
        </p:txBody>
      </p:sp>
      <p:sp>
        <p:nvSpPr>
          <p:cNvPr id="4" name="Footer Placeholder 3">
            <a:extLst>
              <a:ext uri="{FF2B5EF4-FFF2-40B4-BE49-F238E27FC236}">
                <a16:creationId xmlns:a16="http://schemas.microsoft.com/office/drawing/2014/main" id="{9B9E5ABA-D606-AD87-8512-9677D0A766A8}"/>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358511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58D0-AF8F-4BBB-8E82-87D3DFECFD21}"/>
              </a:ext>
            </a:extLst>
          </p:cNvPr>
          <p:cNvSpPr>
            <a:spLocks noGrp="1"/>
          </p:cNvSpPr>
          <p:nvPr>
            <p:ph type="title"/>
          </p:nvPr>
        </p:nvSpPr>
        <p:spPr/>
        <p:txBody>
          <a:bodyPr>
            <a:normAutofit/>
          </a:bodyPr>
          <a:lstStyle/>
          <a:p>
            <a:pPr algn="l"/>
            <a:r>
              <a:rPr lang="en-GB" sz="2000" b="1" dirty="0"/>
              <a:t>Document control</a:t>
            </a:r>
          </a:p>
        </p:txBody>
      </p:sp>
      <p:graphicFrame>
        <p:nvGraphicFramePr>
          <p:cNvPr id="4" name="Content Placeholder 3">
            <a:extLst>
              <a:ext uri="{FF2B5EF4-FFF2-40B4-BE49-F238E27FC236}">
                <a16:creationId xmlns:a16="http://schemas.microsoft.com/office/drawing/2014/main" id="{AC02D258-671F-9218-7E39-03445EAEAF44}"/>
              </a:ext>
            </a:extLst>
          </p:cNvPr>
          <p:cNvGraphicFramePr>
            <a:graphicFrameLocks noGrp="1"/>
          </p:cNvGraphicFramePr>
          <p:nvPr>
            <p:ph idx="1"/>
            <p:extLst>
              <p:ext uri="{D42A27DB-BD31-4B8C-83A1-F6EECF244321}">
                <p14:modId xmlns:p14="http://schemas.microsoft.com/office/powerpoint/2010/main" val="2359437965"/>
              </p:ext>
            </p:extLst>
          </p:nvPr>
        </p:nvGraphicFramePr>
        <p:xfrm>
          <a:off x="1709420" y="2291640"/>
          <a:ext cx="5238738" cy="2231773"/>
        </p:xfrm>
        <a:graphic>
          <a:graphicData uri="http://schemas.openxmlformats.org/drawingml/2006/table">
            <a:tbl>
              <a:tblPr firstRow="1" firstCol="1" bandRow="1">
                <a:tableStyleId>{5C22544A-7EE6-4342-B048-85BDC9FD1C3A}</a:tableStyleId>
              </a:tblPr>
              <a:tblGrid>
                <a:gridCol w="1512062">
                  <a:extLst>
                    <a:ext uri="{9D8B030D-6E8A-4147-A177-3AD203B41FA5}">
                      <a16:colId xmlns:a16="http://schemas.microsoft.com/office/drawing/2014/main" val="3031565929"/>
                    </a:ext>
                  </a:extLst>
                </a:gridCol>
                <a:gridCol w="3726676">
                  <a:extLst>
                    <a:ext uri="{9D8B030D-6E8A-4147-A177-3AD203B41FA5}">
                      <a16:colId xmlns:a16="http://schemas.microsoft.com/office/drawing/2014/main" val="3538842335"/>
                    </a:ext>
                  </a:extLst>
                </a:gridCol>
              </a:tblGrid>
              <a:tr h="426630">
                <a:tc>
                  <a:txBody>
                    <a:bodyPr/>
                    <a:lstStyle/>
                    <a:p>
                      <a:pPr>
                        <a:lnSpc>
                          <a:spcPct val="107000"/>
                        </a:lnSpc>
                        <a:spcAft>
                          <a:spcPts val="800"/>
                        </a:spcAft>
                      </a:pPr>
                      <a:r>
                        <a:rPr lang="en-GB" sz="1200" dirty="0">
                          <a:effectLst/>
                        </a:rPr>
                        <a:t>Owner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Director of Public Health for Berkshire East</a:t>
                      </a:r>
                    </a:p>
                    <a:p>
                      <a:pPr>
                        <a:lnSpc>
                          <a:spcPct val="107000"/>
                        </a:lnSpc>
                        <a:spcAft>
                          <a:spcPts val="800"/>
                        </a:spcAft>
                      </a:pPr>
                      <a:r>
                        <a:rPr lang="en-GB" sz="1200" dirty="0">
                          <a:effectLst/>
                        </a:rPr>
                        <a:t>Director of Public Health for Berkshire West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771878"/>
                  </a:ext>
                </a:extLst>
              </a:tr>
              <a:tr h="164115">
                <a:tc>
                  <a:txBody>
                    <a:bodyPr/>
                    <a:lstStyle/>
                    <a:p>
                      <a:pPr>
                        <a:lnSpc>
                          <a:spcPct val="107000"/>
                        </a:lnSpc>
                        <a:spcAft>
                          <a:spcPts val="800"/>
                        </a:spcAft>
                      </a:pPr>
                      <a:r>
                        <a:rPr lang="en-GB" sz="1200" dirty="0">
                          <a:effectLst/>
                        </a:rPr>
                        <a:t>Document Controller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Berkshire East Public Health Hub</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7379355"/>
                  </a:ext>
                </a:extLst>
              </a:tr>
              <a:tr h="164115">
                <a:tc>
                  <a:txBody>
                    <a:bodyPr/>
                    <a:lstStyle/>
                    <a:p>
                      <a:pPr>
                        <a:lnSpc>
                          <a:spcPct val="107000"/>
                        </a:lnSpc>
                        <a:spcAft>
                          <a:spcPts val="800"/>
                        </a:spcAft>
                      </a:pPr>
                      <a:r>
                        <a:rPr lang="en-GB" sz="1200" dirty="0">
                          <a:effectLst/>
                        </a:rPr>
                        <a:t>Originating Author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rPr>
                        <a:t>Mary Maimo, Berkshire East Public Health Hub </a:t>
                      </a:r>
                      <a:r>
                        <a:rPr lang="en-GB" sz="900" dirty="0">
                          <a:effectLst/>
                        </a:rPr>
                        <a:t>(created and adapted using content from </a:t>
                      </a:r>
                      <a:r>
                        <a:rPr lang="en-GB" sz="900" i="1" dirty="0">
                          <a:effectLst/>
                        </a:rPr>
                        <a:t>Berkshire cold weather preparedness and response during Covid-19: November 2020 &amp; Cold weather preparedness Wokingham November 2021 – March 2022</a:t>
                      </a:r>
                      <a:r>
                        <a:rPr lang="en-GB" sz="900" dirty="0">
                          <a:effectLst/>
                        </a:rPr>
                        <a: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410758"/>
                  </a:ext>
                </a:extLst>
              </a:tr>
              <a:tr h="164115">
                <a:tc>
                  <a:txBody>
                    <a:bodyPr/>
                    <a:lstStyle/>
                    <a:p>
                      <a:pPr>
                        <a:lnSpc>
                          <a:spcPct val="107000"/>
                        </a:lnSpc>
                        <a:spcAft>
                          <a:spcPts val="800"/>
                        </a:spcAft>
                      </a:pPr>
                      <a:r>
                        <a:rPr lang="en-GB" sz="1200" dirty="0">
                          <a:effectLst/>
                        </a:rPr>
                        <a:t>Administrator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8020588"/>
                  </a:ext>
                </a:extLst>
              </a:tr>
              <a:tr h="0">
                <a:tc>
                  <a:txBody>
                    <a:bodyPr/>
                    <a:lstStyle/>
                    <a:p>
                      <a:pPr>
                        <a:lnSpc>
                          <a:spcPct val="107000"/>
                        </a:lnSpc>
                        <a:spcAft>
                          <a:spcPts val="800"/>
                        </a:spcAft>
                      </a:pPr>
                      <a:r>
                        <a:rPr lang="en-GB" sz="1200" dirty="0">
                          <a:effectLst/>
                        </a:rPr>
                        <a:t>Status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Final</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666263"/>
                  </a:ext>
                </a:extLst>
              </a:tr>
              <a:tr h="164115">
                <a:tc>
                  <a:txBody>
                    <a:bodyPr/>
                    <a:lstStyle/>
                    <a:p>
                      <a:pPr>
                        <a:lnSpc>
                          <a:spcPct val="107000"/>
                        </a:lnSpc>
                        <a:spcAft>
                          <a:spcPts val="800"/>
                        </a:spcAft>
                      </a:pPr>
                      <a:r>
                        <a:rPr lang="en-GB" sz="1200" dirty="0">
                          <a:effectLst/>
                        </a:rPr>
                        <a:t>Version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latin typeface="+mn-lt"/>
                        </a:rPr>
                        <a:t>1.0</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222579"/>
                  </a:ext>
                </a:extLst>
              </a:tr>
              <a:tr h="172860">
                <a:tc>
                  <a:txBody>
                    <a:bodyPr/>
                    <a:lstStyle/>
                    <a:p>
                      <a:pPr>
                        <a:lnSpc>
                          <a:spcPct val="107000"/>
                        </a:lnSpc>
                        <a:spcAft>
                          <a:spcPts val="800"/>
                        </a:spcAft>
                      </a:pPr>
                      <a:r>
                        <a:rPr lang="en-GB" sz="1200" dirty="0">
                          <a:effectLst/>
                        </a:rPr>
                        <a:t>Date of Issue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October 2022 </a:t>
                      </a:r>
                    </a:p>
                  </a:txBody>
                  <a:tcPr marL="68580" marR="68580" marT="0" marB="0"/>
                </a:tc>
                <a:extLst>
                  <a:ext uri="{0D108BD9-81ED-4DB2-BD59-A6C34878D82A}">
                    <a16:rowId xmlns:a16="http://schemas.microsoft.com/office/drawing/2014/main" val="4290890764"/>
                  </a:ext>
                </a:extLst>
              </a:tr>
              <a:tr h="164115">
                <a:tc>
                  <a:txBody>
                    <a:bodyPr/>
                    <a:lstStyle/>
                    <a:p>
                      <a:pPr>
                        <a:lnSpc>
                          <a:spcPct val="107000"/>
                        </a:lnSpc>
                        <a:spcAft>
                          <a:spcPts val="800"/>
                        </a:spcAft>
                      </a:pPr>
                      <a:r>
                        <a:rPr lang="en-GB" sz="1200" dirty="0">
                          <a:effectLst/>
                        </a:rPr>
                        <a:t>Next Review Date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2023 and on publication of UKHSA Adverse Weather Plan</a:t>
                      </a:r>
                    </a:p>
                  </a:txBody>
                  <a:tcPr marL="68580" marR="68580" marT="0" marB="0"/>
                </a:tc>
                <a:extLst>
                  <a:ext uri="{0D108BD9-81ED-4DB2-BD59-A6C34878D82A}">
                    <a16:rowId xmlns:a16="http://schemas.microsoft.com/office/drawing/2014/main" val="1252635635"/>
                  </a:ext>
                </a:extLst>
              </a:tr>
            </a:tbl>
          </a:graphicData>
        </a:graphic>
      </p:graphicFrame>
      <p:sp>
        <p:nvSpPr>
          <p:cNvPr id="3" name="Footer Placeholder 2">
            <a:extLst>
              <a:ext uri="{FF2B5EF4-FFF2-40B4-BE49-F238E27FC236}">
                <a16:creationId xmlns:a16="http://schemas.microsoft.com/office/drawing/2014/main" id="{EB5F835F-C383-83C7-EF4E-95C6F4011808}"/>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08109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9C61-8215-408C-9CD6-C40AB049FDBF}"/>
              </a:ext>
            </a:extLst>
          </p:cNvPr>
          <p:cNvSpPr>
            <a:spLocks noGrp="1"/>
          </p:cNvSpPr>
          <p:nvPr>
            <p:ph type="title"/>
          </p:nvPr>
        </p:nvSpPr>
        <p:spPr/>
        <p:txBody>
          <a:bodyPr>
            <a:normAutofit/>
          </a:bodyPr>
          <a:lstStyle/>
          <a:p>
            <a:r>
              <a:rPr lang="en-GB" sz="3600" b="1" dirty="0">
                <a:cs typeface="Arial" panose="020B0604020202020204" pitchFamily="34" charset="0"/>
              </a:rPr>
              <a:t>Cold Weather Plan for England</a:t>
            </a:r>
            <a:endParaRPr lang="en-GB" sz="3600" b="1" dirty="0"/>
          </a:p>
        </p:txBody>
      </p:sp>
      <p:sp>
        <p:nvSpPr>
          <p:cNvPr id="3" name="Content Placeholder 2">
            <a:extLst>
              <a:ext uri="{FF2B5EF4-FFF2-40B4-BE49-F238E27FC236}">
                <a16:creationId xmlns:a16="http://schemas.microsoft.com/office/drawing/2014/main" id="{3CF899F6-03DC-4F34-B370-BFB0F12601AA}"/>
              </a:ext>
            </a:extLst>
          </p:cNvPr>
          <p:cNvSpPr>
            <a:spLocks noGrp="1"/>
          </p:cNvSpPr>
          <p:nvPr>
            <p:ph idx="1"/>
          </p:nvPr>
        </p:nvSpPr>
        <p:spPr>
          <a:xfrm>
            <a:off x="470922" y="1196752"/>
            <a:ext cx="8229600" cy="4680520"/>
          </a:xfrm>
        </p:spPr>
        <p:txBody>
          <a:bodyPr>
            <a:noAutofit/>
          </a:bodyPr>
          <a:lstStyle/>
          <a:p>
            <a:endParaRPr lang="en-GB" sz="2000" dirty="0"/>
          </a:p>
          <a:p>
            <a:r>
              <a:rPr lang="en-GB" sz="2000" dirty="0"/>
              <a:t>The </a:t>
            </a:r>
            <a:r>
              <a:rPr lang="en-GB" sz="2000" dirty="0">
                <a:solidFill>
                  <a:srgbClr val="0070C0"/>
                </a:solidFill>
                <a:hlinkClick r:id="rId2">
                  <a:extLst>
                    <a:ext uri="{A12FA001-AC4F-418D-AE19-62706E023703}">
                      <ahyp:hlinkClr xmlns:ahyp="http://schemas.microsoft.com/office/drawing/2018/hyperlinkcolor" val="tx"/>
                    </a:ext>
                  </a:extLst>
                </a:hlinkClick>
              </a:rPr>
              <a:t>Cold Weather Plan </a:t>
            </a:r>
            <a:r>
              <a:rPr lang="en-GB" sz="2000" dirty="0"/>
              <a:t>for England is a framework intended to protect the population from harm to health from cold weather. It is operational between 1</a:t>
            </a:r>
            <a:r>
              <a:rPr lang="en-GB" sz="2000" baseline="30000" dirty="0"/>
              <a:t>st</a:t>
            </a:r>
            <a:r>
              <a:rPr lang="en-GB" sz="2000" dirty="0"/>
              <a:t> November and 31</a:t>
            </a:r>
            <a:r>
              <a:rPr lang="en-GB" sz="2000" baseline="30000" dirty="0"/>
              <a:t>st</a:t>
            </a:r>
            <a:r>
              <a:rPr lang="en-GB" sz="2000" dirty="0"/>
              <a:t> March.</a:t>
            </a:r>
          </a:p>
          <a:p>
            <a:pPr marL="0" indent="0">
              <a:buNone/>
            </a:pPr>
            <a:endParaRPr lang="en-GB" sz="2000" dirty="0"/>
          </a:p>
          <a:p>
            <a:r>
              <a:rPr lang="en-GB" sz="2000" dirty="0"/>
              <a:t>It aims to prevent the major avoidable effects on health during periods of cold weather in England by alerting people to the negative health effects of cold weather, and enabling them to prepare and respond appropriately.</a:t>
            </a:r>
          </a:p>
          <a:p>
            <a:endParaRPr lang="en-GB" sz="2000" dirty="0"/>
          </a:p>
          <a:p>
            <a:r>
              <a:rPr lang="en-GB" sz="2000" dirty="0"/>
              <a:t>The following organisations support the Cold Weather Plan: </a:t>
            </a:r>
          </a:p>
          <a:p>
            <a:pPr lvl="1"/>
            <a:r>
              <a:rPr lang="en-GB" sz="1600" dirty="0"/>
              <a:t>UK Health Security Agency (</a:t>
            </a:r>
            <a:r>
              <a:rPr lang="en-GB" sz="1600" b="1" dirty="0"/>
              <a:t>UKHSA</a:t>
            </a:r>
            <a:r>
              <a:rPr lang="en-GB" sz="1600" dirty="0"/>
              <a:t>)</a:t>
            </a:r>
          </a:p>
          <a:p>
            <a:pPr lvl="1"/>
            <a:r>
              <a:rPr lang="en-GB" sz="1600" b="1" dirty="0"/>
              <a:t>NHS England</a:t>
            </a:r>
          </a:p>
          <a:p>
            <a:pPr lvl="1"/>
            <a:r>
              <a:rPr lang="en-GB" sz="1600" dirty="0"/>
              <a:t>Local Government Association (</a:t>
            </a:r>
            <a:r>
              <a:rPr lang="en-GB" sz="1600" b="1" dirty="0"/>
              <a:t>LGA</a:t>
            </a:r>
            <a:r>
              <a:rPr lang="en-GB" sz="1600" dirty="0"/>
              <a:t>)</a:t>
            </a:r>
          </a:p>
          <a:p>
            <a:pPr lvl="1"/>
            <a:r>
              <a:rPr lang="en-GB" sz="1600" dirty="0"/>
              <a:t>The </a:t>
            </a:r>
            <a:r>
              <a:rPr lang="en-GB" sz="1600" b="1" dirty="0"/>
              <a:t>Met Office</a:t>
            </a:r>
          </a:p>
          <a:p>
            <a:pPr lvl="1"/>
            <a:r>
              <a:rPr lang="en-GB" sz="1600" dirty="0"/>
              <a:t>Department of Health &amp; Social Care (</a:t>
            </a:r>
            <a:r>
              <a:rPr lang="en-GB" sz="1600" b="1" dirty="0"/>
              <a:t>DHSC</a:t>
            </a:r>
            <a:r>
              <a:rPr lang="en-GB" sz="1600" dirty="0"/>
              <a:t>)</a:t>
            </a:r>
          </a:p>
          <a:p>
            <a:pPr lvl="1"/>
            <a:endParaRPr lang="en-GB" sz="1600" dirty="0"/>
          </a:p>
        </p:txBody>
      </p:sp>
      <p:sp>
        <p:nvSpPr>
          <p:cNvPr id="4" name="Footer Placeholder 3">
            <a:extLst>
              <a:ext uri="{FF2B5EF4-FFF2-40B4-BE49-F238E27FC236}">
                <a16:creationId xmlns:a16="http://schemas.microsoft.com/office/drawing/2014/main" id="{B73B540E-FC71-B5B1-D01A-61690A351376}"/>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274977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34E5-4934-40D8-951A-6951F3D072F2}"/>
              </a:ext>
            </a:extLst>
          </p:cNvPr>
          <p:cNvSpPr>
            <a:spLocks noGrp="1"/>
          </p:cNvSpPr>
          <p:nvPr>
            <p:ph type="title"/>
          </p:nvPr>
        </p:nvSpPr>
        <p:spPr>
          <a:xfrm>
            <a:off x="457200" y="274638"/>
            <a:ext cx="8229600" cy="457199"/>
          </a:xfrm>
        </p:spPr>
        <p:txBody>
          <a:bodyPr>
            <a:noAutofit/>
          </a:bodyPr>
          <a:lstStyle/>
          <a:p>
            <a:r>
              <a:rPr lang="en-GB" sz="3600" b="1" dirty="0"/>
              <a:t>Why is a Cold Weather Plan important?</a:t>
            </a:r>
          </a:p>
        </p:txBody>
      </p:sp>
      <p:sp>
        <p:nvSpPr>
          <p:cNvPr id="3" name="Content Placeholder 2">
            <a:extLst>
              <a:ext uri="{FF2B5EF4-FFF2-40B4-BE49-F238E27FC236}">
                <a16:creationId xmlns:a16="http://schemas.microsoft.com/office/drawing/2014/main" id="{77E1174C-E877-42E7-9B27-BBCD36705EB7}"/>
              </a:ext>
            </a:extLst>
          </p:cNvPr>
          <p:cNvSpPr>
            <a:spLocks noGrp="1"/>
          </p:cNvSpPr>
          <p:nvPr>
            <p:ph idx="1"/>
          </p:nvPr>
        </p:nvSpPr>
        <p:spPr>
          <a:xfrm>
            <a:off x="457200" y="836712"/>
            <a:ext cx="8229600" cy="5602634"/>
          </a:xfrm>
        </p:spPr>
        <p:txBody>
          <a:bodyPr>
            <a:noAutofit/>
          </a:bodyPr>
          <a:lstStyle/>
          <a:p>
            <a:r>
              <a:rPr lang="en-GB" sz="1800" b="1" dirty="0"/>
              <a:t>Winter weather </a:t>
            </a:r>
            <a:r>
              <a:rPr lang="en-GB" sz="1800" dirty="0"/>
              <a:t>is associated with an </a:t>
            </a:r>
            <a:r>
              <a:rPr lang="en-GB" sz="1800" b="1" dirty="0"/>
              <a:t>increase in illness </a:t>
            </a:r>
            <a:r>
              <a:rPr lang="en-GB" sz="1800" dirty="0"/>
              <a:t>and </a:t>
            </a:r>
            <a:r>
              <a:rPr lang="en-GB" sz="1800" b="1" dirty="0"/>
              <a:t>injuries</a:t>
            </a:r>
            <a:r>
              <a:rPr lang="en-GB" sz="1800" dirty="0"/>
              <a:t>.</a:t>
            </a:r>
          </a:p>
          <a:p>
            <a:endParaRPr lang="en-GB" sz="1800" dirty="0"/>
          </a:p>
          <a:p>
            <a:r>
              <a:rPr lang="en-GB" sz="1800" dirty="0"/>
              <a:t>Cold weather </a:t>
            </a:r>
            <a:r>
              <a:rPr lang="en-GB" sz="1800" b="1" dirty="0"/>
              <a:t>increases the risk of heart attacks</a:t>
            </a:r>
            <a:r>
              <a:rPr lang="en-GB" sz="1800" dirty="0"/>
              <a:t>, </a:t>
            </a:r>
            <a:r>
              <a:rPr lang="en-GB" sz="1800" b="1" dirty="0"/>
              <a:t>strokes</a:t>
            </a:r>
            <a:r>
              <a:rPr lang="en-GB" sz="1800" dirty="0"/>
              <a:t> and lung illnesses, flu and other diseases.</a:t>
            </a:r>
          </a:p>
          <a:p>
            <a:endParaRPr lang="en-GB" sz="1800" dirty="0"/>
          </a:p>
          <a:p>
            <a:r>
              <a:rPr lang="en-GB" sz="1800" dirty="0"/>
              <a:t>Some groups, such as </a:t>
            </a:r>
            <a:r>
              <a:rPr lang="en-GB" sz="1800" b="1" dirty="0"/>
              <a:t>older people, very young children</a:t>
            </a:r>
            <a:r>
              <a:rPr lang="en-GB" sz="1800" dirty="0"/>
              <a:t>, and </a:t>
            </a:r>
            <a:r>
              <a:rPr lang="en-GB" sz="1800" b="1" dirty="0"/>
              <a:t>people with serious medical conditions</a:t>
            </a:r>
            <a:r>
              <a:rPr lang="en-GB" sz="1800" dirty="0"/>
              <a:t> are </a:t>
            </a:r>
            <a:r>
              <a:rPr lang="en-GB" sz="1800" b="1" dirty="0"/>
              <a:t>particularly vulnerable </a:t>
            </a:r>
            <a:r>
              <a:rPr lang="en-GB" sz="1800" dirty="0"/>
              <a:t>to the effects of cold weather.</a:t>
            </a:r>
          </a:p>
          <a:p>
            <a:endParaRPr lang="en-GB" sz="1800" dirty="0"/>
          </a:p>
          <a:p>
            <a:r>
              <a:rPr lang="en-GB" sz="1800" dirty="0"/>
              <a:t>An estimated </a:t>
            </a:r>
            <a:r>
              <a:rPr lang="en-GB" sz="1800" b="1" dirty="0"/>
              <a:t>28,300 excess winter deaths occurred in England </a:t>
            </a:r>
            <a:r>
              <a:rPr lang="en-GB" sz="1800" dirty="0"/>
              <a:t>and Wales in winter </a:t>
            </a:r>
            <a:r>
              <a:rPr lang="en-GB" sz="1800" b="1" dirty="0"/>
              <a:t>2019 to 2020</a:t>
            </a:r>
            <a:r>
              <a:rPr lang="en-GB" sz="1800" dirty="0"/>
              <a:t>. There is </a:t>
            </a:r>
            <a:r>
              <a:rPr lang="en-GB" sz="1800" b="1" dirty="0"/>
              <a:t>strong evidence </a:t>
            </a:r>
            <a:r>
              <a:rPr lang="en-GB" sz="1800" dirty="0"/>
              <a:t>that some of these winter deaths are indeed ‘extra’ and are </a:t>
            </a:r>
            <a:r>
              <a:rPr lang="en-GB" sz="1800" b="1" dirty="0"/>
              <a:t>related to cold temperatures and living in cold homes </a:t>
            </a:r>
            <a:r>
              <a:rPr lang="en-GB" sz="1800" dirty="0"/>
              <a:t>as well as </a:t>
            </a:r>
            <a:r>
              <a:rPr lang="en-GB" sz="1800" b="1" dirty="0"/>
              <a:t>infectious diseases </a:t>
            </a:r>
            <a:r>
              <a:rPr lang="en-GB" sz="1800" dirty="0"/>
              <a:t>such as </a:t>
            </a:r>
            <a:r>
              <a:rPr lang="en-GB" sz="1800" b="1" dirty="0"/>
              <a:t>influenza</a:t>
            </a:r>
            <a:r>
              <a:rPr lang="en-GB" sz="1800" dirty="0"/>
              <a:t>. </a:t>
            </a:r>
          </a:p>
          <a:p>
            <a:endParaRPr lang="en-GB" sz="1800" dirty="0"/>
          </a:p>
          <a:p>
            <a:r>
              <a:rPr lang="en-GB" sz="1800" b="1" dirty="0"/>
              <a:t>Simple preventative action </a:t>
            </a:r>
            <a:r>
              <a:rPr lang="en-GB" sz="1800" dirty="0"/>
              <a:t>could </a:t>
            </a:r>
            <a:r>
              <a:rPr lang="en-GB" sz="1800" b="1" dirty="0"/>
              <a:t>avoid</a:t>
            </a:r>
            <a:r>
              <a:rPr lang="en-GB" sz="1800" dirty="0"/>
              <a:t> many of the deaths, illnesses and injuries associated with the cold. Many of these measures need to be </a:t>
            </a:r>
            <a:r>
              <a:rPr lang="en-GB" sz="1800" b="1" dirty="0"/>
              <a:t>planned </a:t>
            </a:r>
            <a:r>
              <a:rPr lang="en-GB" sz="1800" dirty="0"/>
              <a:t>and </a:t>
            </a:r>
            <a:r>
              <a:rPr lang="en-GB" sz="1800" b="1" dirty="0"/>
              <a:t>undertaken in advance of cold weather</a:t>
            </a:r>
            <a:r>
              <a:rPr lang="en-GB" sz="1800" dirty="0"/>
              <a:t>. </a:t>
            </a:r>
          </a:p>
          <a:p>
            <a:endParaRPr lang="en-GB" sz="1800" i="1" dirty="0"/>
          </a:p>
          <a:p>
            <a:pPr marL="0" indent="0">
              <a:buNone/>
            </a:pPr>
            <a:r>
              <a:rPr lang="en-GB" sz="1200" i="1" dirty="0"/>
              <a:t>See </a:t>
            </a:r>
            <a:r>
              <a:rPr lang="en-GB" sz="1200" b="1" i="1" dirty="0"/>
              <a:t>Appendix 1 </a:t>
            </a:r>
            <a:r>
              <a:rPr lang="en-GB" sz="1200" i="1" dirty="0"/>
              <a:t>of the </a:t>
            </a:r>
            <a:r>
              <a:rPr lang="en-GB" sz="1200" i="1" dirty="0">
                <a:solidFill>
                  <a:srgbClr val="0070C0"/>
                </a:solidFill>
                <a:hlinkClick r:id="rId3">
                  <a:extLst>
                    <a:ext uri="{A12FA001-AC4F-418D-AE19-62706E023703}">
                      <ahyp:hlinkClr xmlns:ahyp="http://schemas.microsoft.com/office/drawing/2018/hyperlinkcolor" val="tx"/>
                    </a:ext>
                  </a:extLst>
                </a:hlinkClick>
              </a:rPr>
              <a:t>Cold Weather Plan </a:t>
            </a:r>
            <a:r>
              <a:rPr lang="en-GB" sz="1200" i="1" dirty="0"/>
              <a:t>for the impact of cold weather on health and </a:t>
            </a:r>
            <a:r>
              <a:rPr lang="en-GB" sz="1200" b="1" i="1" dirty="0"/>
              <a:t>Appendix 2 </a:t>
            </a:r>
            <a:r>
              <a:rPr lang="en-GB" sz="1200" i="1" dirty="0"/>
              <a:t>on how health and social care teams might identify vulnerable individuals</a:t>
            </a:r>
          </a:p>
        </p:txBody>
      </p:sp>
      <p:sp>
        <p:nvSpPr>
          <p:cNvPr id="4" name="Footer Placeholder 3">
            <a:extLst>
              <a:ext uri="{FF2B5EF4-FFF2-40B4-BE49-F238E27FC236}">
                <a16:creationId xmlns:a16="http://schemas.microsoft.com/office/drawing/2014/main" id="{D3C58B64-06C9-0210-866F-8FCCA1EBCA2D}"/>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197778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F2CF-DA0B-48E3-9059-42C465074ED8}"/>
              </a:ext>
            </a:extLst>
          </p:cNvPr>
          <p:cNvSpPr>
            <a:spLocks noGrp="1"/>
          </p:cNvSpPr>
          <p:nvPr>
            <p:ph type="title"/>
          </p:nvPr>
        </p:nvSpPr>
        <p:spPr>
          <a:xfrm>
            <a:off x="628650" y="365127"/>
            <a:ext cx="7886700" cy="1087110"/>
          </a:xfrm>
        </p:spPr>
        <p:txBody>
          <a:bodyPr>
            <a:noAutofit/>
          </a:bodyPr>
          <a:lstStyle/>
          <a:p>
            <a:pPr algn="ctr"/>
            <a:r>
              <a:rPr lang="en-GB" sz="3200" b="1" dirty="0">
                <a:cs typeface="Arial" panose="020B0604020202020204" pitchFamily="34" charset="0"/>
              </a:rPr>
              <a:t>The direct and indirect health effects of cold weather</a:t>
            </a:r>
          </a:p>
        </p:txBody>
      </p:sp>
      <p:pic>
        <p:nvPicPr>
          <p:cNvPr id="5" name="Content Placeholder 4" descr="Graphical user interface, website&#10;&#10;Description automatically generated">
            <a:extLst>
              <a:ext uri="{FF2B5EF4-FFF2-40B4-BE49-F238E27FC236}">
                <a16:creationId xmlns:a16="http://schemas.microsoft.com/office/drawing/2014/main" id="{0F4F16FB-65B6-43D3-B5AE-A2F2506644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981"/>
          <a:stretch/>
        </p:blipFill>
        <p:spPr>
          <a:xfrm>
            <a:off x="81512" y="1452236"/>
            <a:ext cx="8980975" cy="4611354"/>
          </a:xfrm>
        </p:spPr>
      </p:pic>
    </p:spTree>
    <p:extLst>
      <p:ext uri="{BB962C8B-B14F-4D97-AF65-F5344CB8AC3E}">
        <p14:creationId xmlns:p14="http://schemas.microsoft.com/office/powerpoint/2010/main" val="636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6698-690A-46B0-AF0A-B7278D25895F}"/>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How local authorities can prevent cold-related harm</a:t>
            </a:r>
          </a:p>
        </p:txBody>
      </p:sp>
      <p:pic>
        <p:nvPicPr>
          <p:cNvPr id="5" name="Content Placeholder 4" descr="Chart, bubble chart&#10;&#10;Description automatically generated">
            <a:extLst>
              <a:ext uri="{FF2B5EF4-FFF2-40B4-BE49-F238E27FC236}">
                <a16:creationId xmlns:a16="http://schemas.microsoft.com/office/drawing/2014/main" id="{FD8E99B7-8F7A-4EED-8AF6-2A50DF0E27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117"/>
          <a:stretch/>
        </p:blipFill>
        <p:spPr>
          <a:xfrm>
            <a:off x="143846" y="1440481"/>
            <a:ext cx="8856307" cy="4539346"/>
          </a:xfrm>
        </p:spPr>
      </p:pic>
    </p:spTree>
    <p:extLst>
      <p:ext uri="{BB962C8B-B14F-4D97-AF65-F5344CB8AC3E}">
        <p14:creationId xmlns:p14="http://schemas.microsoft.com/office/powerpoint/2010/main" val="329217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4BA9-F6C4-4C16-BE9F-5085D14A4900}"/>
              </a:ext>
            </a:extLst>
          </p:cNvPr>
          <p:cNvSpPr>
            <a:spLocks noGrp="1"/>
          </p:cNvSpPr>
          <p:nvPr>
            <p:ph type="title"/>
          </p:nvPr>
        </p:nvSpPr>
        <p:spPr>
          <a:xfrm>
            <a:off x="457200" y="116632"/>
            <a:ext cx="8229600" cy="490066"/>
          </a:xfrm>
        </p:spPr>
        <p:txBody>
          <a:bodyPr>
            <a:noAutofit/>
          </a:bodyPr>
          <a:lstStyle/>
          <a:p>
            <a:r>
              <a:rPr lang="en-GB" sz="3600" b="1" dirty="0"/>
              <a:t>Five Key Messages to Local Areas</a:t>
            </a:r>
          </a:p>
        </p:txBody>
      </p:sp>
      <p:sp>
        <p:nvSpPr>
          <p:cNvPr id="3" name="Content Placeholder 2">
            <a:extLst>
              <a:ext uri="{FF2B5EF4-FFF2-40B4-BE49-F238E27FC236}">
                <a16:creationId xmlns:a16="http://schemas.microsoft.com/office/drawing/2014/main" id="{67BD3693-184D-4EBB-87DE-1586AFA8466F}"/>
              </a:ext>
            </a:extLst>
          </p:cNvPr>
          <p:cNvSpPr>
            <a:spLocks noGrp="1"/>
          </p:cNvSpPr>
          <p:nvPr>
            <p:ph idx="1"/>
          </p:nvPr>
        </p:nvSpPr>
        <p:spPr>
          <a:xfrm>
            <a:off x="457200" y="764704"/>
            <a:ext cx="8229600" cy="5659824"/>
          </a:xfrm>
        </p:spPr>
        <p:txBody>
          <a:bodyPr>
            <a:noAutofit/>
          </a:bodyPr>
          <a:lstStyle/>
          <a:p>
            <a:pPr marL="0" indent="0">
              <a:buNone/>
            </a:pPr>
            <a:endParaRPr lang="en-GB" sz="1600" dirty="0"/>
          </a:p>
          <a:p>
            <a:r>
              <a:rPr lang="en-GB" sz="1600" dirty="0"/>
              <a:t>All </a:t>
            </a:r>
            <a:r>
              <a:rPr lang="en-GB" sz="1600" b="1" dirty="0"/>
              <a:t>local organisations </a:t>
            </a:r>
            <a:r>
              <a:rPr lang="en-GB" sz="1600" dirty="0"/>
              <a:t>consider the Plan and satisfy themselves that suggested actions and Cold Weather Alerts are understood and adapted locally. </a:t>
            </a:r>
          </a:p>
          <a:p>
            <a:endParaRPr lang="en-GB" sz="1600" dirty="0"/>
          </a:p>
          <a:p>
            <a:r>
              <a:rPr lang="en-GB" sz="1600" b="1" dirty="0"/>
              <a:t>NHS and local authority commissioners </a:t>
            </a:r>
            <a:r>
              <a:rPr lang="en-GB" sz="1600" dirty="0"/>
              <a:t>should satisfy themselves that the distribution of Cold Weather Alerts will reach those that need to take action. </a:t>
            </a:r>
          </a:p>
          <a:p>
            <a:endParaRPr lang="en-GB" sz="1600" dirty="0"/>
          </a:p>
          <a:p>
            <a:r>
              <a:rPr lang="en-GB" sz="1600" b="1" dirty="0"/>
              <a:t>NHS and local authority commissioners </a:t>
            </a:r>
            <a:r>
              <a:rPr lang="en-GB" sz="1600" dirty="0"/>
              <a:t>should satisfy themselves that providers and stakeholders will take appropriate action according to the Cold Weather Alert level in place and their professional judgements. </a:t>
            </a:r>
          </a:p>
          <a:p>
            <a:endParaRPr lang="en-GB" sz="1600" dirty="0"/>
          </a:p>
          <a:p>
            <a:r>
              <a:rPr lang="en-GB" sz="1600" dirty="0"/>
              <a:t>Opportunities for </a:t>
            </a:r>
            <a:r>
              <a:rPr lang="en-GB" sz="1600" b="1" dirty="0"/>
              <a:t>closer partnership working with the voluntary and community sector </a:t>
            </a:r>
            <a:r>
              <a:rPr lang="en-GB" sz="1600" dirty="0"/>
              <a:t>to reduce vulnerability and support planning.</a:t>
            </a:r>
          </a:p>
          <a:p>
            <a:pPr marL="0" indent="0">
              <a:buNone/>
            </a:pPr>
            <a:endParaRPr lang="en-GB" sz="1600" dirty="0"/>
          </a:p>
          <a:p>
            <a:r>
              <a:rPr lang="en-GB" sz="1600" b="1" dirty="0"/>
              <a:t>Long-term planning and commissioning </a:t>
            </a:r>
            <a:r>
              <a:rPr lang="en-GB" sz="1600" dirty="0"/>
              <a:t>to reduce cold-related harm both within and outside the home is considered core business by </a:t>
            </a:r>
            <a:r>
              <a:rPr lang="en-GB" sz="1600" b="1" dirty="0"/>
              <a:t>health and wellbeing boards </a:t>
            </a:r>
            <a:r>
              <a:rPr lang="en-GB" sz="1600" dirty="0"/>
              <a:t>and should be included in </a:t>
            </a:r>
            <a:r>
              <a:rPr lang="en-GB" sz="1600" b="1" dirty="0"/>
              <a:t>joint strategic needs assessments </a:t>
            </a:r>
            <a:r>
              <a:rPr lang="en-GB" sz="1600" dirty="0"/>
              <a:t>and </a:t>
            </a:r>
            <a:r>
              <a:rPr lang="en-GB" sz="1600" b="1" dirty="0"/>
              <a:t>joint health and wellbeing strategies</a:t>
            </a:r>
            <a:r>
              <a:rPr lang="en-GB" sz="1600" dirty="0"/>
              <a:t>.</a:t>
            </a:r>
          </a:p>
        </p:txBody>
      </p:sp>
      <p:sp>
        <p:nvSpPr>
          <p:cNvPr id="4" name="Footer Placeholder 3">
            <a:extLst>
              <a:ext uri="{FF2B5EF4-FFF2-40B4-BE49-F238E27FC236}">
                <a16:creationId xmlns:a16="http://schemas.microsoft.com/office/drawing/2014/main" id="{24A2E446-6294-1602-DF36-AEB39486444A}"/>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4312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A318-47DF-4A02-BE10-EEE4455D9127}"/>
              </a:ext>
            </a:extLst>
          </p:cNvPr>
          <p:cNvSpPr>
            <a:spLocks noGrp="1"/>
          </p:cNvSpPr>
          <p:nvPr>
            <p:ph type="title"/>
          </p:nvPr>
        </p:nvSpPr>
        <p:spPr>
          <a:xfrm>
            <a:off x="457200" y="274638"/>
            <a:ext cx="8229600" cy="490066"/>
          </a:xfrm>
        </p:spPr>
        <p:txBody>
          <a:bodyPr>
            <a:noAutofit/>
          </a:bodyPr>
          <a:lstStyle/>
          <a:p>
            <a:r>
              <a:rPr lang="en-GB" sz="3600" b="1" dirty="0"/>
              <a:t>Cold Weather Alert Service</a:t>
            </a:r>
          </a:p>
        </p:txBody>
      </p:sp>
      <p:sp>
        <p:nvSpPr>
          <p:cNvPr id="3" name="Content Placeholder 2">
            <a:extLst>
              <a:ext uri="{FF2B5EF4-FFF2-40B4-BE49-F238E27FC236}">
                <a16:creationId xmlns:a16="http://schemas.microsoft.com/office/drawing/2014/main" id="{C8EA011D-367D-49AC-B4BF-6F795B9E8248}"/>
              </a:ext>
            </a:extLst>
          </p:cNvPr>
          <p:cNvSpPr>
            <a:spLocks noGrp="1"/>
          </p:cNvSpPr>
          <p:nvPr>
            <p:ph idx="1"/>
          </p:nvPr>
        </p:nvSpPr>
        <p:spPr>
          <a:xfrm>
            <a:off x="485780" y="908720"/>
            <a:ext cx="8229600" cy="5112568"/>
          </a:xfrm>
        </p:spPr>
        <p:txBody>
          <a:bodyPr>
            <a:normAutofit fontScale="85000" lnSpcReduction="20000"/>
          </a:bodyPr>
          <a:lstStyle/>
          <a:p>
            <a:r>
              <a:rPr lang="en-GB" sz="2000" dirty="0"/>
              <a:t>Cold Weather Alerts comprise of 5 main levels (0 – 4) based on thresholds as below</a:t>
            </a:r>
          </a:p>
          <a:p>
            <a:r>
              <a:rPr lang="en-GB" sz="2000" dirty="0">
                <a:latin typeface="Calibri" panose="020F0502020204030204" pitchFamily="34" charset="0"/>
                <a:ea typeface="Calibri" panose="020F0502020204030204" pitchFamily="34" charset="0"/>
              </a:rPr>
              <a:t>The </a:t>
            </a:r>
            <a:r>
              <a:rPr lang="en-GB" sz="2000" dirty="0">
                <a:effectLst/>
                <a:latin typeface="Calibri" panose="020F0502020204030204" pitchFamily="34" charset="0"/>
                <a:ea typeface="Calibri" panose="020F0502020204030204" pitchFamily="34" charset="0"/>
              </a:rPr>
              <a:t>Met Office may forecast severe cold weather as defined by forecasts of mean temperatures of </a:t>
            </a:r>
            <a:r>
              <a:rPr lang="en-GB" sz="2000" b="1" dirty="0"/>
              <a:t>2°C or less for at least 48 hours</a:t>
            </a:r>
            <a:r>
              <a:rPr lang="en-GB" sz="2000" dirty="0"/>
              <a:t>, and or snow and ice </a:t>
            </a:r>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A Cold Weather Alert Service operates from </a:t>
            </a:r>
            <a:r>
              <a:rPr lang="en-GB" sz="2000" b="1" dirty="0">
                <a:effectLst/>
                <a:latin typeface="Calibri" panose="020F0502020204030204" pitchFamily="34" charset="0"/>
                <a:ea typeface="Calibri" panose="020F0502020204030204" pitchFamily="34" charset="0"/>
              </a:rPr>
              <a:t>1 November to 31 March </a:t>
            </a:r>
          </a:p>
          <a:p>
            <a:r>
              <a:rPr lang="en-GB" sz="2000" dirty="0">
                <a:effectLst/>
                <a:latin typeface="Calibri" panose="020F0502020204030204" pitchFamily="34" charset="0"/>
                <a:ea typeface="Calibri" panose="020F0502020204030204" pitchFamily="34" charset="0"/>
              </a:rPr>
              <a:t>Services are advised to </a:t>
            </a:r>
            <a:r>
              <a:rPr lang="en-GB" sz="2000" b="1" dirty="0">
                <a:effectLst/>
                <a:latin typeface="Calibri" panose="020F0502020204030204" pitchFamily="34" charset="0"/>
                <a:ea typeface="Calibri" panose="020F0502020204030204" pitchFamily="34" charset="0"/>
              </a:rPr>
              <a:t>monitor</a:t>
            </a:r>
            <a:r>
              <a:rPr lang="en-GB" sz="2000" dirty="0">
                <a:effectLst/>
                <a:latin typeface="Calibri" panose="020F0502020204030204" pitchFamily="34" charset="0"/>
                <a:ea typeface="Calibri" panose="020F0502020204030204" pitchFamily="34" charset="0"/>
              </a:rPr>
              <a:t> the </a:t>
            </a:r>
            <a:r>
              <a:rPr lang="en-GB" sz="2000" b="1" dirty="0">
                <a:effectLst/>
                <a:latin typeface="Calibri" panose="020F0502020204030204" pitchFamily="34" charset="0"/>
                <a:ea typeface="Calibri" panose="020F0502020204030204" pitchFamily="34" charset="0"/>
              </a:rPr>
              <a:t>latest updates</a:t>
            </a:r>
            <a:r>
              <a:rPr lang="en-GB" sz="2000" dirty="0">
                <a:effectLst/>
                <a:latin typeface="Calibri" panose="020F0502020204030204" pitchFamily="34" charset="0"/>
                <a:ea typeface="Calibri" panose="020F0502020204030204" pitchFamily="34" charset="0"/>
              </a:rPr>
              <a:t> on cold weather via the official </a:t>
            </a:r>
            <a:r>
              <a:rPr lang="en-GB" sz="2000" dirty="0">
                <a:solidFill>
                  <a:srgbClr val="0070C0"/>
                </a:solidFill>
                <a:hlinkClick r:id="rId2">
                  <a:extLst>
                    <a:ext uri="{A12FA001-AC4F-418D-AE19-62706E023703}">
                      <ahyp:hlinkClr xmlns:ahyp="http://schemas.microsoft.com/office/drawing/2018/hyperlinkcolor" val="tx"/>
                    </a:ext>
                  </a:extLst>
                </a:hlinkClick>
              </a:rPr>
              <a:t>Met Office Website</a:t>
            </a:r>
            <a:endParaRPr lang="en-GB" sz="2000" dirty="0">
              <a:solidFill>
                <a:srgbClr val="0070C0"/>
              </a:solidFill>
              <a:effectLst/>
              <a:latin typeface="Calibri" panose="020F0502020204030204" pitchFamily="34" charset="0"/>
              <a:ea typeface="Calibri" panose="020F0502020204030204" pitchFamily="34" charset="0"/>
            </a:endParaRPr>
          </a:p>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r>
              <a:rPr lang="en-GB" sz="2000" dirty="0"/>
              <a:t>Alerts are issued by the Met Office via email and anyone can register </a:t>
            </a:r>
            <a:r>
              <a:rPr lang="en-GB" sz="2000" dirty="0">
                <a:hlinkClick r:id="rId3"/>
              </a:rPr>
              <a:t>here</a:t>
            </a:r>
            <a:r>
              <a:rPr lang="en-GB" sz="2000" dirty="0"/>
              <a:t> for the free service.</a:t>
            </a:r>
          </a:p>
          <a:p>
            <a:pPr marL="0" indent="0">
              <a:buNone/>
            </a:pPr>
            <a:endParaRPr lang="en-GB" sz="2000" b="1" dirty="0"/>
          </a:p>
          <a:p>
            <a:pPr marL="0" indent="0">
              <a:buNone/>
            </a:pPr>
            <a:endParaRPr lang="en-GB" sz="2000" dirty="0"/>
          </a:p>
        </p:txBody>
      </p:sp>
      <p:sp>
        <p:nvSpPr>
          <p:cNvPr id="4" name="Footer Placeholder 3">
            <a:extLst>
              <a:ext uri="{FF2B5EF4-FFF2-40B4-BE49-F238E27FC236}">
                <a16:creationId xmlns:a16="http://schemas.microsoft.com/office/drawing/2014/main" id="{CBDB8C1E-330E-1E35-B0AE-632B58BE99AE}"/>
              </a:ext>
            </a:extLst>
          </p:cNvPr>
          <p:cNvSpPr>
            <a:spLocks noGrp="1"/>
          </p:cNvSpPr>
          <p:nvPr>
            <p:ph type="ftr" sz="quarter" idx="11"/>
          </p:nvPr>
        </p:nvSpPr>
        <p:spPr/>
        <p:txBody>
          <a:bodyPr/>
          <a:lstStyle/>
          <a:p>
            <a:r>
              <a:rPr lang="en-GB" dirty="0"/>
              <a:t>version 1.0</a:t>
            </a:r>
          </a:p>
        </p:txBody>
      </p:sp>
      <p:pic>
        <p:nvPicPr>
          <p:cNvPr id="6" name="Picture 5">
            <a:extLst>
              <a:ext uri="{FF2B5EF4-FFF2-40B4-BE49-F238E27FC236}">
                <a16:creationId xmlns:a16="http://schemas.microsoft.com/office/drawing/2014/main" id="{29DC7D13-CE8B-4268-84C5-C5372DD02D26}"/>
              </a:ext>
            </a:extLst>
          </p:cNvPr>
          <p:cNvPicPr>
            <a:picLocks noChangeAspect="1"/>
          </p:cNvPicPr>
          <p:nvPr/>
        </p:nvPicPr>
        <p:blipFill>
          <a:blip r:embed="rId4"/>
          <a:stretch>
            <a:fillRect/>
          </a:stretch>
        </p:blipFill>
        <p:spPr>
          <a:xfrm>
            <a:off x="1619672" y="2636912"/>
            <a:ext cx="5760640" cy="2592287"/>
          </a:xfrm>
          <a:prstGeom prst="rect">
            <a:avLst/>
          </a:prstGeom>
        </p:spPr>
      </p:pic>
    </p:spTree>
    <p:extLst>
      <p:ext uri="{BB962C8B-B14F-4D97-AF65-F5344CB8AC3E}">
        <p14:creationId xmlns:p14="http://schemas.microsoft.com/office/powerpoint/2010/main" val="408650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6CE0-546C-44FE-A73E-E94CB38A3AAA}"/>
              </a:ext>
            </a:extLst>
          </p:cNvPr>
          <p:cNvSpPr>
            <a:spLocks noGrp="1"/>
          </p:cNvSpPr>
          <p:nvPr>
            <p:ph type="title"/>
          </p:nvPr>
        </p:nvSpPr>
        <p:spPr/>
        <p:txBody>
          <a:bodyPr>
            <a:normAutofit/>
          </a:bodyPr>
          <a:lstStyle/>
          <a:p>
            <a:r>
              <a:rPr lang="en-GB" b="1" dirty="0"/>
              <a:t>Typical cascade of Cold Weather Alerts</a:t>
            </a:r>
          </a:p>
        </p:txBody>
      </p:sp>
      <p:pic>
        <p:nvPicPr>
          <p:cNvPr id="6" name="Content Placeholder 5">
            <a:extLst>
              <a:ext uri="{FF2B5EF4-FFF2-40B4-BE49-F238E27FC236}">
                <a16:creationId xmlns:a16="http://schemas.microsoft.com/office/drawing/2014/main" id="{D9319459-85EA-46C6-9D78-9AC08D9927FD}"/>
              </a:ext>
            </a:extLst>
          </p:cNvPr>
          <p:cNvPicPr>
            <a:picLocks noGrp="1" noChangeAspect="1"/>
          </p:cNvPicPr>
          <p:nvPr>
            <p:ph idx="1"/>
          </p:nvPr>
        </p:nvPicPr>
        <p:blipFill rotWithShape="1">
          <a:blip r:embed="rId2"/>
          <a:srcRect t="6251"/>
          <a:stretch/>
        </p:blipFill>
        <p:spPr>
          <a:xfrm>
            <a:off x="628650" y="1628800"/>
            <a:ext cx="7111702" cy="4320480"/>
          </a:xfrm>
        </p:spPr>
      </p:pic>
      <p:sp>
        <p:nvSpPr>
          <p:cNvPr id="4" name="Footer Placeholder 3">
            <a:extLst>
              <a:ext uri="{FF2B5EF4-FFF2-40B4-BE49-F238E27FC236}">
                <a16:creationId xmlns:a16="http://schemas.microsoft.com/office/drawing/2014/main" id="{92B962A8-83DC-4F62-9BDB-8CE3C9D72EB4}"/>
              </a:ext>
            </a:extLst>
          </p:cNvPr>
          <p:cNvSpPr>
            <a:spLocks noGrp="1"/>
          </p:cNvSpPr>
          <p:nvPr>
            <p:ph type="ftr" sz="quarter" idx="11"/>
          </p:nvPr>
        </p:nvSpPr>
        <p:spPr/>
        <p:txBody>
          <a:bodyPr/>
          <a:lstStyle/>
          <a:p>
            <a:r>
              <a:rPr lang="en-GB" dirty="0"/>
              <a:t>version 1.0</a:t>
            </a:r>
          </a:p>
        </p:txBody>
      </p:sp>
    </p:spTree>
    <p:extLst>
      <p:ext uri="{BB962C8B-B14F-4D97-AF65-F5344CB8AC3E}">
        <p14:creationId xmlns:p14="http://schemas.microsoft.com/office/powerpoint/2010/main" val="397185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F63EF6B112D24B8909134CA9124DFD" ma:contentTypeVersion="9" ma:contentTypeDescription="Create a new document." ma:contentTypeScope="" ma:versionID="d49136f4b2b1c130186469c38ed8c833">
  <xsd:schema xmlns:xsd="http://www.w3.org/2001/XMLSchema" xmlns:xs="http://www.w3.org/2001/XMLSchema" xmlns:p="http://schemas.microsoft.com/office/2006/metadata/properties" xmlns:ns3="90f89cd2-6b75-4b28-8ff3-58348a1926bf" targetNamespace="http://schemas.microsoft.com/office/2006/metadata/properties" ma:root="true" ma:fieldsID="cc2e57b784f4e860b158386b3f5b8ec5" ns3:_="">
    <xsd:import namespace="90f89cd2-6b75-4b28-8ff3-58348a1926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9cd2-6b75-4b28-8ff3-58348a192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2BB625-88F0-462B-B47A-0B11D24908C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0f89cd2-6b75-4b28-8ff3-58348a1926bf"/>
    <ds:schemaRef ds:uri="http://www.w3.org/XML/1998/namespace"/>
    <ds:schemaRef ds:uri="http://purl.org/dc/dcmitype/"/>
  </ds:schemaRefs>
</ds:datastoreItem>
</file>

<file path=customXml/itemProps2.xml><?xml version="1.0" encoding="utf-8"?>
<ds:datastoreItem xmlns:ds="http://schemas.openxmlformats.org/officeDocument/2006/customXml" ds:itemID="{26C0F063-5B9C-4DBD-AB06-654485C8BE2D}">
  <ds:schemaRefs>
    <ds:schemaRef ds:uri="http://schemas.microsoft.com/sharepoint/v3/contenttype/forms"/>
  </ds:schemaRefs>
</ds:datastoreItem>
</file>

<file path=customXml/itemProps3.xml><?xml version="1.0" encoding="utf-8"?>
<ds:datastoreItem xmlns:ds="http://schemas.openxmlformats.org/officeDocument/2006/customXml" ds:itemID="{AA4076F5-2E95-4214-B5F2-0E0DD6825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f89cd2-6b75-4b28-8ff3-58348a192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2432</TotalTime>
  <Words>2088</Words>
  <Application>Microsoft Office PowerPoint</Application>
  <PresentationFormat>On-screen Show (4:3)</PresentationFormat>
  <Paragraphs>236</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      Berkshire Cold Weather Preparedness 2022  Actions to prevent harm  For Local authorities and Partners  October 2022  Content mainly from the Cold Weather Plan for England </vt:lpstr>
      <vt:lpstr>Contents</vt:lpstr>
      <vt:lpstr>Cold Weather Plan for England</vt:lpstr>
      <vt:lpstr>Why is a Cold Weather Plan important?</vt:lpstr>
      <vt:lpstr>The direct and indirect health effects of cold weather</vt:lpstr>
      <vt:lpstr>How local authorities can prevent cold-related harm</vt:lpstr>
      <vt:lpstr>Five Key Messages to Local Areas</vt:lpstr>
      <vt:lpstr>Cold Weather Alert Service</vt:lpstr>
      <vt:lpstr>Typical cascade of Cold Weather Alerts</vt:lpstr>
      <vt:lpstr>Cold Weather Alerts – for you &amp; your team</vt:lpstr>
      <vt:lpstr>Cold Weather Action Cards</vt:lpstr>
      <vt:lpstr>Key Public Health Messages</vt:lpstr>
      <vt:lpstr>Recommended minimum indoor temperatures for homes in winter</vt:lpstr>
      <vt:lpstr>Further Guidance and Resources</vt:lpstr>
      <vt:lpstr>Further Guidance and Resources</vt:lpstr>
      <vt:lpstr>Further Guidance and Resources</vt:lpstr>
      <vt:lpstr>Energy advice</vt:lpstr>
      <vt:lpstr>Benefits and payments related to cold homes and cold weather</vt:lpstr>
      <vt:lpstr>Public health contacts for advice</vt:lpstr>
      <vt:lpstr>Document control</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Berkshire Heatwave  Planning 2020</dc:title>
  <dc:creator>Jonas Thompson-McCormick</dc:creator>
  <cp:lastModifiedBy>Mary Maimo</cp:lastModifiedBy>
  <cp:revision>58</cp:revision>
  <cp:lastPrinted>2022-05-18T12:29:09Z</cp:lastPrinted>
  <dcterms:created xsi:type="dcterms:W3CDTF">2020-05-31T16:19:43Z</dcterms:created>
  <dcterms:modified xsi:type="dcterms:W3CDTF">2022-10-25T11:38:45Z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0x010100C8F63EF6B112D24B8909134CA9124DFD</vt:lpwstr>
  </property>
  <property fmtid="{D5CDD505-2E9C-101B-9397-08002B2CF9AE}" pid="3" name="MSIP_Label_2b28a9a6-133a-4796-ad7d-6b90f7583680_Enabled">
    <vt:lpwstr>true</vt:lpwstr>
  </property>
  <property fmtid="{D5CDD505-2E9C-101B-9397-08002B2CF9AE}" pid="4" name="MSIP_Label_2b28a9a6-133a-4796-ad7d-6b90f7583680_SetDate">
    <vt:lpwstr>2022-07-08T10:36:57Z</vt:lpwstr>
  </property>
  <property fmtid="{D5CDD505-2E9C-101B-9397-08002B2CF9AE}" pid="5" name="MSIP_Label_2b28a9a6-133a-4796-ad7d-6b90f7583680_Method">
    <vt:lpwstr>Standard</vt:lpwstr>
  </property>
  <property fmtid="{D5CDD505-2E9C-101B-9397-08002B2CF9AE}" pid="6" name="MSIP_Label_2b28a9a6-133a-4796-ad7d-6b90f7583680_Name">
    <vt:lpwstr>Private</vt:lpwstr>
  </property>
  <property fmtid="{D5CDD505-2E9C-101B-9397-08002B2CF9AE}" pid="7" name="MSIP_Label_2b28a9a6-133a-4796-ad7d-6b90f7583680_SiteId">
    <vt:lpwstr>996ee15c-0b3e-4a6f-8e65-120a9a51821a</vt:lpwstr>
  </property>
  <property fmtid="{D5CDD505-2E9C-101B-9397-08002B2CF9AE}" pid="8" name="MSIP_Label_2b28a9a6-133a-4796-ad7d-6b90f7583680_ActionId">
    <vt:lpwstr>04f5017d-c302-447a-86c7-3c00fb56ded5</vt:lpwstr>
  </property>
  <property fmtid="{D5CDD505-2E9C-101B-9397-08002B2CF9AE}" pid="9" name="MSIP_Label_2b28a9a6-133a-4796-ad7d-6b90f7583680_ContentBits">
    <vt:lpwstr>2</vt:lpwstr>
  </property>
</Properties>
</file>